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96" r:id="rId20"/>
    <p:sldId id="298" r:id="rId21"/>
    <p:sldId id="297" r:id="rId22"/>
    <p:sldId id="300" r:id="rId23"/>
    <p:sldId id="275" r:id="rId24"/>
    <p:sldId id="271" r:id="rId25"/>
    <p:sldId id="272" r:id="rId26"/>
    <p:sldId id="273" r:id="rId27"/>
    <p:sldId id="274" r:id="rId28"/>
    <p:sldId id="285" r:id="rId29"/>
    <p:sldId id="276" r:id="rId30"/>
    <p:sldId id="283" r:id="rId31"/>
    <p:sldId id="277" r:id="rId32"/>
    <p:sldId id="282" r:id="rId33"/>
    <p:sldId id="299" r:id="rId34"/>
    <p:sldId id="278" r:id="rId35"/>
    <p:sldId id="295" r:id="rId36"/>
    <p:sldId id="279" r:id="rId37"/>
    <p:sldId id="284" r:id="rId38"/>
    <p:sldId id="286" r:id="rId39"/>
    <p:sldId id="287" r:id="rId40"/>
    <p:sldId id="280" r:id="rId41"/>
    <p:sldId id="301" r:id="rId42"/>
    <p:sldId id="302" r:id="rId43"/>
    <p:sldId id="281" r:id="rId44"/>
    <p:sldId id="288" r:id="rId45"/>
    <p:sldId id="290" r:id="rId46"/>
    <p:sldId id="292" r:id="rId47"/>
    <p:sldId id="289" r:id="rId48"/>
    <p:sldId id="293" r:id="rId49"/>
    <p:sldId id="294" r:id="rId50"/>
    <p:sldId id="2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95A27-0FBF-4590-9E42-BDF2E2810A40}" v="222" dt="2022-06-03T23:49:21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B58B2-234F-4C96-AD00-11428B5A4B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5756FB-6F05-4B8D-8E82-71F798CEE13F}">
      <dgm:prSet/>
      <dgm:spPr/>
      <dgm:t>
        <a:bodyPr/>
        <a:lstStyle/>
        <a:p>
          <a:r>
            <a:rPr lang="en-US"/>
            <a:t>The Galapagos Islands were formed by volcanic activity millions of years ago. They appeared above the surface 5-10 million years ago.</a:t>
          </a:r>
        </a:p>
      </dgm:t>
    </dgm:pt>
    <dgm:pt modelId="{23529F17-EB2A-4547-AA88-2AAC45FEE26C}" type="parTrans" cxnId="{F5F2D62E-36CE-45A6-85DC-0A9D06A37241}">
      <dgm:prSet/>
      <dgm:spPr/>
      <dgm:t>
        <a:bodyPr/>
        <a:lstStyle/>
        <a:p>
          <a:endParaRPr lang="en-US"/>
        </a:p>
      </dgm:t>
    </dgm:pt>
    <dgm:pt modelId="{7069F351-9ED6-44BE-9F35-CD7D5275F4EA}" type="sibTrans" cxnId="{F5F2D62E-36CE-45A6-85DC-0A9D06A37241}">
      <dgm:prSet/>
      <dgm:spPr/>
      <dgm:t>
        <a:bodyPr/>
        <a:lstStyle/>
        <a:p>
          <a:endParaRPr lang="en-US"/>
        </a:p>
      </dgm:t>
    </dgm:pt>
    <dgm:pt modelId="{E60DF419-5C97-40F0-AFD9-58FEFD3228D9}">
      <dgm:prSet/>
      <dgm:spPr/>
      <dgm:t>
        <a:bodyPr/>
        <a:lstStyle/>
        <a:p>
          <a:r>
            <a:rPr lang="en-US"/>
            <a:t>Wildlife arrived to the islands from the mainland (Ecuador) through strong winds and ocean currents.</a:t>
          </a:r>
        </a:p>
      </dgm:t>
    </dgm:pt>
    <dgm:pt modelId="{1986DF18-0EF8-4151-ACF3-E71A50936916}" type="parTrans" cxnId="{59C8D17B-2642-47BF-82A3-0E633D906CC3}">
      <dgm:prSet/>
      <dgm:spPr/>
      <dgm:t>
        <a:bodyPr/>
        <a:lstStyle/>
        <a:p>
          <a:endParaRPr lang="en-US"/>
        </a:p>
      </dgm:t>
    </dgm:pt>
    <dgm:pt modelId="{AB2312A9-F422-430A-9840-26DE6C40022C}" type="sibTrans" cxnId="{59C8D17B-2642-47BF-82A3-0E633D906CC3}">
      <dgm:prSet/>
      <dgm:spPr/>
      <dgm:t>
        <a:bodyPr/>
        <a:lstStyle/>
        <a:p>
          <a:endParaRPr lang="en-US"/>
        </a:p>
      </dgm:t>
    </dgm:pt>
    <dgm:pt modelId="{E6A40601-AFAD-4315-A7A1-DDEFDD5A5477}">
      <dgm:prSet/>
      <dgm:spPr/>
      <dgm:t>
        <a:bodyPr/>
        <a:lstStyle/>
        <a:p>
          <a:r>
            <a:rPr lang="en-US"/>
            <a:t>They are each geographically isolated at a distance where there is not an inter-change of species. This led to evolution by natural selection. This made the islands perfect for Darwin and preceding scientists to study them.</a:t>
          </a:r>
        </a:p>
      </dgm:t>
    </dgm:pt>
    <dgm:pt modelId="{DF217460-BBF7-43EC-B32F-0BB1C4B5C527}" type="parTrans" cxnId="{0CCA2F53-0F02-4AC2-A1E0-2B50D8A05BE2}">
      <dgm:prSet/>
      <dgm:spPr/>
      <dgm:t>
        <a:bodyPr/>
        <a:lstStyle/>
        <a:p>
          <a:endParaRPr lang="en-US"/>
        </a:p>
      </dgm:t>
    </dgm:pt>
    <dgm:pt modelId="{C03811F4-5E27-46FE-8CD0-495013FDD299}" type="sibTrans" cxnId="{0CCA2F53-0F02-4AC2-A1E0-2B50D8A05BE2}">
      <dgm:prSet/>
      <dgm:spPr/>
      <dgm:t>
        <a:bodyPr/>
        <a:lstStyle/>
        <a:p>
          <a:endParaRPr lang="en-US"/>
        </a:p>
      </dgm:t>
    </dgm:pt>
    <dgm:pt modelId="{17349FE7-10B7-4EA9-9F04-468BB0E2E9F5}" type="pres">
      <dgm:prSet presAssocID="{8B0B58B2-234F-4C96-AD00-11428B5A4B75}" presName="linear" presStyleCnt="0">
        <dgm:presLayoutVars>
          <dgm:animLvl val="lvl"/>
          <dgm:resizeHandles val="exact"/>
        </dgm:presLayoutVars>
      </dgm:prSet>
      <dgm:spPr/>
    </dgm:pt>
    <dgm:pt modelId="{E6B73BF6-14ED-41EA-A49F-7D915987743A}" type="pres">
      <dgm:prSet presAssocID="{2A5756FB-6F05-4B8D-8E82-71F798CEE1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78A7560-1B0E-492E-9C5B-DE5F46ABE0DD}" type="pres">
      <dgm:prSet presAssocID="{7069F351-9ED6-44BE-9F35-CD7D5275F4EA}" presName="spacer" presStyleCnt="0"/>
      <dgm:spPr/>
    </dgm:pt>
    <dgm:pt modelId="{214D84E4-F28C-42CE-BABC-65C63311002D}" type="pres">
      <dgm:prSet presAssocID="{E60DF419-5C97-40F0-AFD9-58FEFD3228D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C74C544-8235-48AA-8604-23ECFCAC2FDD}" type="pres">
      <dgm:prSet presAssocID="{AB2312A9-F422-430A-9840-26DE6C40022C}" presName="spacer" presStyleCnt="0"/>
      <dgm:spPr/>
    </dgm:pt>
    <dgm:pt modelId="{B0D562D1-FB32-4DEC-A2E3-00AA1BF72CE6}" type="pres">
      <dgm:prSet presAssocID="{E6A40601-AFAD-4315-A7A1-DDEFDD5A547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5B3E723-44DD-4CD9-8305-EC44292ED2D3}" type="presOf" srcId="{8B0B58B2-234F-4C96-AD00-11428B5A4B75}" destId="{17349FE7-10B7-4EA9-9F04-468BB0E2E9F5}" srcOrd="0" destOrd="0" presId="urn:microsoft.com/office/officeart/2005/8/layout/vList2"/>
    <dgm:cxn modelId="{F5F2D62E-36CE-45A6-85DC-0A9D06A37241}" srcId="{8B0B58B2-234F-4C96-AD00-11428B5A4B75}" destId="{2A5756FB-6F05-4B8D-8E82-71F798CEE13F}" srcOrd="0" destOrd="0" parTransId="{23529F17-EB2A-4547-AA88-2AAC45FEE26C}" sibTransId="{7069F351-9ED6-44BE-9F35-CD7D5275F4EA}"/>
    <dgm:cxn modelId="{0970C43D-FB9D-4082-ACBB-487761E696FC}" type="presOf" srcId="{2A5756FB-6F05-4B8D-8E82-71F798CEE13F}" destId="{E6B73BF6-14ED-41EA-A49F-7D915987743A}" srcOrd="0" destOrd="0" presId="urn:microsoft.com/office/officeart/2005/8/layout/vList2"/>
    <dgm:cxn modelId="{409ADF64-F60E-4FCC-9175-9571607797C5}" type="presOf" srcId="{E6A40601-AFAD-4315-A7A1-DDEFDD5A5477}" destId="{B0D562D1-FB32-4DEC-A2E3-00AA1BF72CE6}" srcOrd="0" destOrd="0" presId="urn:microsoft.com/office/officeart/2005/8/layout/vList2"/>
    <dgm:cxn modelId="{0CCA2F53-0F02-4AC2-A1E0-2B50D8A05BE2}" srcId="{8B0B58B2-234F-4C96-AD00-11428B5A4B75}" destId="{E6A40601-AFAD-4315-A7A1-DDEFDD5A5477}" srcOrd="2" destOrd="0" parTransId="{DF217460-BBF7-43EC-B32F-0BB1C4B5C527}" sibTransId="{C03811F4-5E27-46FE-8CD0-495013FDD299}"/>
    <dgm:cxn modelId="{59C8D17B-2642-47BF-82A3-0E633D906CC3}" srcId="{8B0B58B2-234F-4C96-AD00-11428B5A4B75}" destId="{E60DF419-5C97-40F0-AFD9-58FEFD3228D9}" srcOrd="1" destOrd="0" parTransId="{1986DF18-0EF8-4151-ACF3-E71A50936916}" sibTransId="{AB2312A9-F422-430A-9840-26DE6C40022C}"/>
    <dgm:cxn modelId="{F45298BD-5320-4766-BDF4-CAF7DD40E7F1}" type="presOf" srcId="{E60DF419-5C97-40F0-AFD9-58FEFD3228D9}" destId="{214D84E4-F28C-42CE-BABC-65C63311002D}" srcOrd="0" destOrd="0" presId="urn:microsoft.com/office/officeart/2005/8/layout/vList2"/>
    <dgm:cxn modelId="{42E7D109-16DF-48F6-9C6D-4984964EE9A2}" type="presParOf" srcId="{17349FE7-10B7-4EA9-9F04-468BB0E2E9F5}" destId="{E6B73BF6-14ED-41EA-A49F-7D915987743A}" srcOrd="0" destOrd="0" presId="urn:microsoft.com/office/officeart/2005/8/layout/vList2"/>
    <dgm:cxn modelId="{DA151CAF-9DD5-43A1-BFA9-21E963945E29}" type="presParOf" srcId="{17349FE7-10B7-4EA9-9F04-468BB0E2E9F5}" destId="{378A7560-1B0E-492E-9C5B-DE5F46ABE0DD}" srcOrd="1" destOrd="0" presId="urn:microsoft.com/office/officeart/2005/8/layout/vList2"/>
    <dgm:cxn modelId="{AD482E7E-0F16-430A-8DB8-C6E383C6BA1E}" type="presParOf" srcId="{17349FE7-10B7-4EA9-9F04-468BB0E2E9F5}" destId="{214D84E4-F28C-42CE-BABC-65C63311002D}" srcOrd="2" destOrd="0" presId="urn:microsoft.com/office/officeart/2005/8/layout/vList2"/>
    <dgm:cxn modelId="{8EF127E6-8E08-4930-8A7E-D119C4276A11}" type="presParOf" srcId="{17349FE7-10B7-4EA9-9F04-468BB0E2E9F5}" destId="{9C74C544-8235-48AA-8604-23ECFCAC2FDD}" srcOrd="3" destOrd="0" presId="urn:microsoft.com/office/officeart/2005/8/layout/vList2"/>
    <dgm:cxn modelId="{D6F83AD4-16C9-400C-A072-FC8012A15A78}" type="presParOf" srcId="{17349FE7-10B7-4EA9-9F04-468BB0E2E9F5}" destId="{B0D562D1-FB32-4DEC-A2E3-00AA1BF72CE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73BF6-14ED-41EA-A49F-7D915987743A}">
      <dsp:nvSpPr>
        <dsp:cNvPr id="0" name=""/>
        <dsp:cNvSpPr/>
      </dsp:nvSpPr>
      <dsp:spPr>
        <a:xfrm>
          <a:off x="0" y="307289"/>
          <a:ext cx="4619170" cy="14606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Galapagos Islands were formed by volcanic activity millions of years ago. They appeared above the surface 5-10 million years ago.</a:t>
          </a:r>
        </a:p>
      </dsp:txBody>
      <dsp:txXfrm>
        <a:off x="71304" y="378593"/>
        <a:ext cx="4476562" cy="1318063"/>
      </dsp:txXfrm>
    </dsp:sp>
    <dsp:sp modelId="{214D84E4-F28C-42CE-BABC-65C63311002D}">
      <dsp:nvSpPr>
        <dsp:cNvPr id="0" name=""/>
        <dsp:cNvSpPr/>
      </dsp:nvSpPr>
      <dsp:spPr>
        <a:xfrm>
          <a:off x="0" y="1816921"/>
          <a:ext cx="4619170" cy="14606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Wildlife arrived to the islands from the mainland (Ecuador) through strong winds and ocean currents.</a:t>
          </a:r>
        </a:p>
      </dsp:txBody>
      <dsp:txXfrm>
        <a:off x="71304" y="1888225"/>
        <a:ext cx="4476562" cy="1318063"/>
      </dsp:txXfrm>
    </dsp:sp>
    <dsp:sp modelId="{B0D562D1-FB32-4DEC-A2E3-00AA1BF72CE6}">
      <dsp:nvSpPr>
        <dsp:cNvPr id="0" name=""/>
        <dsp:cNvSpPr/>
      </dsp:nvSpPr>
      <dsp:spPr>
        <a:xfrm>
          <a:off x="0" y="3326552"/>
          <a:ext cx="4619170" cy="14606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They are each geographically isolated at a distance where there is not an inter-change of species. This led to evolution by natural selection. This made the islands perfect for Darwin and preceding scientists to study them.</a:t>
          </a:r>
        </a:p>
      </dsp:txBody>
      <dsp:txXfrm>
        <a:off x="71304" y="3397856"/>
        <a:ext cx="4476562" cy="1318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7AA1-1D9A-46F0-8A82-91158A05B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8000E-D143-43CE-BCF2-5B5E88E93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BE9E-73BB-4F60-8AB5-3174E3D8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A770-AAA8-403C-AE08-499518B5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3300-65A8-4E20-A088-E9F90ECB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9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C085-ECE0-45B8-BE87-DC0E62AD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1F307-4198-4308-B0BF-6208FFB99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0476F-DDF7-4058-A330-1B3DEF72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AD11-BC21-4A29-BB7D-2BF57839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44BCA-4DFC-4F5C-B2AF-EBB84CBC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2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CA7CBA-9D4B-46BC-A934-F385DA04C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7D6736-27DC-4131-9500-320C741F9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0E0F4-DF06-4582-99BF-95764E90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40E0-0566-4AB8-BF7A-2F5ADEF4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9DE35-A7E4-47BE-ACC7-D538FD7A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4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A991-2CC4-4442-A6F4-13CC5BE1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63C5-0AED-422E-99C1-D711E4BBA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5163E-0D5E-4677-870E-0D966C1D1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34FBA-3FAC-422D-A4AD-C5CB136E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AE66D-7597-4F7F-8E5F-AAC5A703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1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EC0A4-FC77-49B4-8CFF-19ADB363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6D51C-1818-42D5-B45A-936B8D1A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FDB3A-998A-476E-81CA-821167294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51358-CF58-4C4E-84B3-1227D755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CDDD-1A64-4BB4-B0EF-8D19684A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8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E97C-9796-4024-9262-ABD569AB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221A4-F1E6-427B-B0D2-2336E523B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4078A-879B-4419-AB26-C5964D8F7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83E09-7107-4D0E-B570-5DDAA2AE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EF1C-09E9-4279-BEE2-746B1465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E7271-7A20-4134-A12C-90C47F78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1DFC9-89A6-43AA-A461-2C2BF97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B4A14-9281-4A72-AD0B-B5931E3CE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B2923-E2D9-47D7-816A-36AD8A1FF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65B3B-E902-4A81-BF7E-8D193A603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799C-C05F-491D-8A4D-094E2715C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5CFB3B-07C5-40FD-8A40-D806AD87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E3D68-57EE-4CF3-9A51-4C878742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6DEFFD-3349-447E-9787-C411842A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5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BFFD-CCB8-4670-BA07-54CA341D5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500F2-10CF-4C17-97F6-7C75FA35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46AE0-9778-4A3E-9D76-367D3A54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00EEC-BEF4-4EC0-9D3A-47D7F3EA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B6FBDA-470A-4F35-BAE4-86D9E35D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6CA90-42D7-4606-996B-D36587432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53C99-A9A0-4DA9-978E-42B57DB8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B1E1-CBEF-44FE-B4F3-961F7E47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BFB7D-83AD-447A-B6BF-A80A4B8E3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A3894-1B75-475D-835D-E0D27E39A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FD9D0-9F73-46F8-952E-33E97D33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6238F-6B71-4A07-90BC-27DA361D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ABFA4-AB76-4B5A-AE8A-421D84CD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8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EC73-CF6A-49FF-9AEA-32B3DCEE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46ECF-FE34-45FC-ACE2-3490E8B42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2B15D-4289-4790-9CC1-68C6D522E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23DB1-9C6A-47C4-8E2F-7680952C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3F7CC-5967-4183-95EA-3C71152E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C4A67-F376-4231-B7B0-F13DB5DE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E79303-B165-45AE-AC74-9B9FECE4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B4481-2E3F-4147-AF30-29069DC6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F227C-6C27-4E06-B450-3C2D3A9D2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C47A5-20D3-41C2-96F6-97755D78D55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6EF0E-2A18-4AE2-81AB-DBE9ECD9B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7D88E-4CE8-424E-9768-E0B11F34B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FB21-8EA7-451B-B44A-DD84E50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8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Relationship Id="rId9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eg"/><Relationship Id="rId4" Type="http://schemas.openxmlformats.org/officeDocument/2006/relationships/image" Target="../media/image1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DAAC6-4B15-4F9C-8A09-55527DF55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000"/>
              <a:t>Sara’s Journey to the Galapagos Islands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5EE01-885D-42D1-B4C5-BA060DA28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/>
              <a:t>May 9</a:t>
            </a:r>
            <a:r>
              <a:rPr lang="en-US" sz="2000" baseline="30000"/>
              <a:t>th</a:t>
            </a:r>
            <a:r>
              <a:rPr lang="en-US" sz="2000"/>
              <a:t> – May 22</a:t>
            </a:r>
            <a:r>
              <a:rPr lang="en-US" sz="2000" baseline="30000"/>
              <a:t>nd</a:t>
            </a:r>
            <a:r>
              <a:rPr lang="en-US" sz="2000"/>
              <a:t> 2022</a:t>
            </a:r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sky, rock, outdoor, mountain&#10;&#10;Description automatically generated">
            <a:extLst>
              <a:ext uri="{FF2B5EF4-FFF2-40B4-BE49-F238E27FC236}">
                <a16:creationId xmlns:a16="http://schemas.microsoft.com/office/drawing/2014/main" id="{B43A56ED-5828-40E5-99CE-5A8634C4A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r="11828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536BDC54-E08B-464F-B532-1109DA3AB3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53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Image preview">
            <a:extLst>
              <a:ext uri="{FF2B5EF4-FFF2-40B4-BE49-F238E27FC236}">
                <a16:creationId xmlns:a16="http://schemas.microsoft.com/office/drawing/2014/main" id="{796CF420-5986-443D-81BD-9455F5F1F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r="-3" b="8394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D98E2AB2-1A71-470D-B515-84A874221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5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preview">
            <a:extLst>
              <a:ext uri="{FF2B5EF4-FFF2-40B4-BE49-F238E27FC236}">
                <a16:creationId xmlns:a16="http://schemas.microsoft.com/office/drawing/2014/main" id="{3E5D3B7A-635D-4D37-8D6C-4828E5CB3C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r="6836" b="4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preview">
            <a:extLst>
              <a:ext uri="{FF2B5EF4-FFF2-40B4-BE49-F238E27FC236}">
                <a16:creationId xmlns:a16="http://schemas.microsoft.com/office/drawing/2014/main" id="{280B2F68-A8C5-4568-A24D-30FC5AE4E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b="10513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2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preview">
            <a:extLst>
              <a:ext uri="{FF2B5EF4-FFF2-40B4-BE49-F238E27FC236}">
                <a16:creationId xmlns:a16="http://schemas.microsoft.com/office/drawing/2014/main" id="{AFE10BD7-A4B8-4137-AFCE-FE99732134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8" b="26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F6C24-BAA2-4AEF-AEF9-4040C040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Snorkeling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034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Image preview">
            <a:extLst>
              <a:ext uri="{FF2B5EF4-FFF2-40B4-BE49-F238E27FC236}">
                <a16:creationId xmlns:a16="http://schemas.microsoft.com/office/drawing/2014/main" id="{C243A45D-BFDE-4E6B-A9E6-CE5CF2EFF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" b="1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reptile, turtle, outdoor&#10;&#10;Description automatically generated">
            <a:extLst>
              <a:ext uri="{FF2B5EF4-FFF2-40B4-BE49-F238E27FC236}">
                <a16:creationId xmlns:a16="http://schemas.microsoft.com/office/drawing/2014/main" id="{41194310-9652-4961-A740-0A466EE9E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073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Content Placeholder 2" descr="A person in scuba gear in the water with a seagull on her head&#10;&#10;Description automatically generated with low confidence">
            <a:extLst>
              <a:ext uri="{FF2B5EF4-FFF2-40B4-BE49-F238E27FC236}">
                <a16:creationId xmlns:a16="http://schemas.microsoft.com/office/drawing/2014/main" id="{07D384AB-F687-4A56-ADC7-592FB7BCB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-1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17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wearing wet suits&#10;&#10;Description automatically generated with medium confidence">
            <a:extLst>
              <a:ext uri="{FF2B5EF4-FFF2-40B4-BE49-F238E27FC236}">
                <a16:creationId xmlns:a16="http://schemas.microsoft.com/office/drawing/2014/main" id="{5B4ED69B-AA1B-4EE2-8F30-8A0D4D5E7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5" name="Picture 14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CAAF1F43-E66E-4F20-9C2E-D9C650D3C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36386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1E7F5-4860-4B4A-9DA3-C4C9B3317982}"/>
              </a:ext>
            </a:extLst>
          </p:cNvPr>
          <p:cNvSpPr txBox="1"/>
          <p:nvPr/>
        </p:nvSpPr>
        <p:spPr>
          <a:xfrm>
            <a:off x="449451" y="4618495"/>
            <a:ext cx="4246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Kicker Rock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8F4C10-8C31-4788-881D-5D42511B68DB}"/>
              </a:ext>
            </a:extLst>
          </p:cNvPr>
          <p:cNvSpPr txBox="1"/>
          <p:nvPr/>
        </p:nvSpPr>
        <p:spPr>
          <a:xfrm>
            <a:off x="8338088" y="836909"/>
            <a:ext cx="240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(Last Day)</a:t>
            </a:r>
          </a:p>
        </p:txBody>
      </p:sp>
    </p:spTree>
    <p:extLst>
      <p:ext uri="{BB962C8B-B14F-4D97-AF65-F5344CB8AC3E}">
        <p14:creationId xmlns:p14="http://schemas.microsoft.com/office/powerpoint/2010/main" val="3388224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hool of fish swimming&#10;&#10;Description automatically generated with low confidence">
            <a:extLst>
              <a:ext uri="{FF2B5EF4-FFF2-40B4-BE49-F238E27FC236}">
                <a16:creationId xmlns:a16="http://schemas.microsoft.com/office/drawing/2014/main" id="{E68644C6-235A-46E8-87F6-401635EFB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690563"/>
            <a:ext cx="4083050" cy="3043238"/>
          </a:xfrm>
          <a:prstGeom prst="rect">
            <a:avLst/>
          </a:prstGeom>
        </p:spPr>
      </p:pic>
      <p:pic>
        <p:nvPicPr>
          <p:cNvPr id="13" name="Picture 12" descr="A stingray under water&#10;&#10;Description automatically generated with medium confidence">
            <a:extLst>
              <a:ext uri="{FF2B5EF4-FFF2-40B4-BE49-F238E27FC236}">
                <a16:creationId xmlns:a16="http://schemas.microsoft.com/office/drawing/2014/main" id="{8E1BFEC0-F5C1-4F84-B44C-483826518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90563"/>
            <a:ext cx="4083050" cy="3043238"/>
          </a:xfrm>
          <a:prstGeom prst="rect">
            <a:avLst/>
          </a:prstGeom>
        </p:spPr>
      </p:pic>
      <p:pic>
        <p:nvPicPr>
          <p:cNvPr id="15" name="Picture 14" descr="A picture containing water, swimming&#10;&#10;Description automatically generated">
            <a:extLst>
              <a:ext uri="{FF2B5EF4-FFF2-40B4-BE49-F238E27FC236}">
                <a16:creationId xmlns:a16="http://schemas.microsoft.com/office/drawing/2014/main" id="{0AA9719D-14EE-48AC-AE86-A08DDA0DC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3808413"/>
            <a:ext cx="3170238" cy="2359025"/>
          </a:xfrm>
          <a:prstGeom prst="rect">
            <a:avLst/>
          </a:prstGeom>
        </p:spPr>
      </p:pic>
      <p:pic>
        <p:nvPicPr>
          <p:cNvPr id="17" name="Picture 16" descr="An animal swimming in water&#10;&#10;Description automatically generated with low confidence">
            <a:extLst>
              <a:ext uri="{FF2B5EF4-FFF2-40B4-BE49-F238E27FC236}">
                <a16:creationId xmlns:a16="http://schemas.microsoft.com/office/drawing/2014/main" id="{DF1112F0-8A8B-405D-A96D-BF6DFA6C3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5" y="3808413"/>
            <a:ext cx="3170238" cy="2359025"/>
          </a:xfrm>
          <a:prstGeom prst="rect">
            <a:avLst/>
          </a:prstGeom>
        </p:spPr>
      </p:pic>
      <p:pic>
        <p:nvPicPr>
          <p:cNvPr id="9" name="Picture 8" descr="A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365A8293-D7A7-4652-96EE-357F5D37E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38" y="3808413"/>
            <a:ext cx="1751013" cy="2359025"/>
          </a:xfrm>
          <a:prstGeom prst="rect">
            <a:avLst/>
          </a:prstGeom>
        </p:spPr>
      </p:pic>
      <p:pic>
        <p:nvPicPr>
          <p:cNvPr id="11" name="Picture 10" descr="A picture containing shark, ocean floor&#10;&#10;Description automatically generated">
            <a:extLst>
              <a:ext uri="{FF2B5EF4-FFF2-40B4-BE49-F238E27FC236}">
                <a16:creationId xmlns:a16="http://schemas.microsoft.com/office/drawing/2014/main" id="{98FC9AD3-B6A3-45D0-BAB0-28EE92225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63" y="690563"/>
            <a:ext cx="2590800" cy="3478213"/>
          </a:xfrm>
          <a:prstGeom prst="rect">
            <a:avLst/>
          </a:prstGeom>
        </p:spPr>
      </p:pic>
      <p:pic>
        <p:nvPicPr>
          <p:cNvPr id="5" name="Content Placeholder 4" descr="A jellyfish in the water&#10;&#10;Description automatically generated with medium confidence">
            <a:extLst>
              <a:ext uri="{FF2B5EF4-FFF2-40B4-BE49-F238E27FC236}">
                <a16:creationId xmlns:a16="http://schemas.microsoft.com/office/drawing/2014/main" id="{813BA5D7-2A6B-4224-98CA-C0DC97D79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63" y="4241800"/>
            <a:ext cx="2590800" cy="1924050"/>
          </a:xfrm>
        </p:spPr>
      </p:pic>
    </p:spTree>
    <p:extLst>
      <p:ext uri="{BB962C8B-B14F-4D97-AF65-F5344CB8AC3E}">
        <p14:creationId xmlns:p14="http://schemas.microsoft.com/office/powerpoint/2010/main" val="79990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rfish in the water&#10;&#10;Description automatically generated with medium confidence">
            <a:extLst>
              <a:ext uri="{FF2B5EF4-FFF2-40B4-BE49-F238E27FC236}">
                <a16:creationId xmlns:a16="http://schemas.microsoft.com/office/drawing/2014/main" id="{705966C5-6966-4FE0-84BB-2028F8D0C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wearing scuba gear&#10;&#10;Description automatically generated with medium confidence">
            <a:extLst>
              <a:ext uri="{FF2B5EF4-FFF2-40B4-BE49-F238E27FC236}">
                <a16:creationId xmlns:a16="http://schemas.microsoft.com/office/drawing/2014/main" id="{5EBBB260-A2AB-4D26-BAB6-F19CDE278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76" y="1657254"/>
            <a:ext cx="3537345" cy="35373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fish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E16669A8-AF53-4297-832F-CA091EA17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9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F2FCAA8-50E1-4AB1-99D3-3117B08302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5" name="Rectangle 133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DF046-33D4-4E8F-81A1-56CC1A9D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Wall of Tears</a:t>
            </a:r>
          </a:p>
        </p:txBody>
      </p:sp>
      <p:cxnSp>
        <p:nvCxnSpPr>
          <p:cNvPr id="13326" name="Straight Connector 133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27" name="Straight Connector 133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092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>
            <a:extLst>
              <a:ext uri="{FF2B5EF4-FFF2-40B4-BE49-F238E27FC236}">
                <a16:creationId xmlns:a16="http://schemas.microsoft.com/office/drawing/2014/main" id="{89D01248-05D1-4A0A-8CB2-C89A61467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11" y="321734"/>
            <a:ext cx="5164746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15B5F37A-EAFA-42B7-93CE-13BD8368B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752" y="3631096"/>
            <a:ext cx="4907662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5" name="Rectangle 14354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7" name="Rectangle 14356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riding bikes&#10;&#10;Description automatically generated with medium confidence">
            <a:extLst>
              <a:ext uri="{FF2B5EF4-FFF2-40B4-BE49-F238E27FC236}">
                <a16:creationId xmlns:a16="http://schemas.microsoft.com/office/drawing/2014/main" id="{5531F07A-1CC5-4B93-B4DE-7D285A944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95" y="321734"/>
            <a:ext cx="4552441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70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E7BC623E-0243-46A8-85F0-F81A21F2A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D6BDE-F316-4EB0-A8B4-7018D88B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Darwin Research Center &amp; Lonesome George</a:t>
            </a:r>
          </a:p>
        </p:txBody>
      </p:sp>
      <p:cxnSp>
        <p:nvCxnSpPr>
          <p:cNvPr id="15369" name="Straight Connector 1536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71" name="Straight Connector 1537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641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931E45A-C6ED-4979-8326-69E16F9C2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9" b="-2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standing next to a fish tank&#10;&#10;Description automatically generated with medium confidence">
            <a:extLst>
              <a:ext uri="{FF2B5EF4-FFF2-40B4-BE49-F238E27FC236}">
                <a16:creationId xmlns:a16="http://schemas.microsoft.com/office/drawing/2014/main" id="{7AA49F31-D2C7-46FF-91D8-AE339BFC4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" r="-3" b="36049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Picture 6" descr="A picture containing green, golf&#10;&#10;Description automatically generated">
            <a:extLst>
              <a:ext uri="{FF2B5EF4-FFF2-40B4-BE49-F238E27FC236}">
                <a16:creationId xmlns:a16="http://schemas.microsoft.com/office/drawing/2014/main" id="{624BA2EA-77A1-488D-8774-4519C8120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4" r="2" b="31557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3B59D83-53A1-47C5-8D73-FD780E482A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2B52A45-3995-44F0-AEC8-D93FCBEE9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1" r="-4" b="2226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42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2FE2-1916-4772-99E6-C81D583B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the Galapagos?</a:t>
            </a:r>
            <a:endParaRPr lang="en-US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7D262A2-63A2-47A1-A7A9-EC8163825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10" y="681037"/>
            <a:ext cx="6237903" cy="51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0" name="Content Placeholder 3">
            <a:extLst>
              <a:ext uri="{FF2B5EF4-FFF2-40B4-BE49-F238E27FC236}">
                <a16:creationId xmlns:a16="http://schemas.microsoft.com/office/drawing/2014/main" id="{A7608577-005A-59F7-B549-9B34A160FB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62743"/>
          <a:ext cx="4619171" cy="509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369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ird, outdoor, ground, grass&#10;&#10;Description automatically generated">
            <a:extLst>
              <a:ext uri="{FF2B5EF4-FFF2-40B4-BE49-F238E27FC236}">
                <a16:creationId xmlns:a16="http://schemas.microsoft.com/office/drawing/2014/main" id="{B51FB784-8BAD-4618-A1D8-CC63FE767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b="19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475F7-AC7F-42CF-B876-06DF42F3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Blue-Footed Boobies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16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7365B-01FE-4F2F-BC87-CDDD546A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Kayaking to See Boobies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birds on a rock&#10;&#10;Description automatically generated with medium confidence">
            <a:extLst>
              <a:ext uri="{FF2B5EF4-FFF2-40B4-BE49-F238E27FC236}">
                <a16:creationId xmlns:a16="http://schemas.microsoft.com/office/drawing/2014/main" id="{DEA901BD-1A34-4438-AED2-72026E3F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59" y="95044"/>
            <a:ext cx="4623698" cy="308631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ird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FB861956-878E-4C0F-A796-729A13CD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2" y="3315854"/>
            <a:ext cx="5176945" cy="3455611"/>
          </a:xfrm>
          <a:prstGeom prst="rect">
            <a:avLst/>
          </a:prstGeom>
        </p:spPr>
      </p:pic>
      <p:pic>
        <p:nvPicPr>
          <p:cNvPr id="5" name="Content Placeholder 4" descr="A picture containing water, outdoor, blue&#10;&#10;Description automatically generated">
            <a:extLst>
              <a:ext uri="{FF2B5EF4-FFF2-40B4-BE49-F238E27FC236}">
                <a16:creationId xmlns:a16="http://schemas.microsoft.com/office/drawing/2014/main" id="{C3642A08-2C10-4E5E-A3B3-29843700B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36" y="3315854"/>
            <a:ext cx="5176945" cy="3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13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person, rock, nature&#10;&#10;Description automatically generated">
            <a:extLst>
              <a:ext uri="{FF2B5EF4-FFF2-40B4-BE49-F238E27FC236}">
                <a16:creationId xmlns:a16="http://schemas.microsoft.com/office/drawing/2014/main" id="{D6004786-643E-4CF8-8DE5-58766B568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0" r="1" b="3076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3628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4A371-BAE4-4FD6-8C06-B7DEEA77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444" y="5837823"/>
            <a:ext cx="2729003" cy="793609"/>
          </a:xfrm>
        </p:spPr>
        <p:txBody>
          <a:bodyPr anchor="b">
            <a:noAutofit/>
          </a:bodyPr>
          <a:lstStyle/>
          <a:p>
            <a:r>
              <a:rPr lang="en-US" sz="6000" dirty="0"/>
              <a:t>Los </a:t>
            </a:r>
            <a:r>
              <a:rPr lang="en-US" sz="6000" dirty="0" err="1"/>
              <a:t>Tuneles</a:t>
            </a:r>
            <a:endParaRPr lang="en-US" sz="6000" dirty="0"/>
          </a:p>
        </p:txBody>
      </p:sp>
      <p:pic>
        <p:nvPicPr>
          <p:cNvPr id="9" name="Picture 8" descr="A group of people sitting on a log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5C0162E7-1B96-4164-8FCB-1257B6E55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9" t="-2" r="15733"/>
          <a:stretch/>
        </p:blipFill>
        <p:spPr>
          <a:xfrm>
            <a:off x="25433" y="-511444"/>
            <a:ext cx="5903094" cy="7709917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Picture 6" descr="A picture containing sky, rock, outdoor, mountain&#10;&#10;Description automatically generated">
            <a:extLst>
              <a:ext uri="{FF2B5EF4-FFF2-40B4-BE49-F238E27FC236}">
                <a16:creationId xmlns:a16="http://schemas.microsoft.com/office/drawing/2014/main" id="{CA9A691D-485B-44BE-8003-C49BC248E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5" t="-2761" r="18504" b="2760"/>
          <a:stretch/>
        </p:blipFill>
        <p:spPr>
          <a:xfrm>
            <a:off x="5521927" y="-1325563"/>
            <a:ext cx="6670073" cy="8086019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661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outdoor, reptile, lizard&#10;&#10;Description automatically generated">
            <a:extLst>
              <a:ext uri="{FF2B5EF4-FFF2-40B4-BE49-F238E27FC236}">
                <a16:creationId xmlns:a16="http://schemas.microsoft.com/office/drawing/2014/main" id="{6EFB1DAB-92DC-488C-9B00-6F84F7823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8" b="388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8671C-7AC1-41D1-9DA1-307947D0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Marine Iguanas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743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47AD440-7996-4220-B7E5-6389EAAFB1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4075" r="-75" b="17622"/>
          <a:stretch/>
        </p:blipFill>
        <p:spPr bwMode="auto">
          <a:xfrm>
            <a:off x="5162052" y="3303585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now, reptile, outdoor, laying&#10;&#10;Description automatically generated">
            <a:extLst>
              <a:ext uri="{FF2B5EF4-FFF2-40B4-BE49-F238E27FC236}">
                <a16:creationId xmlns:a16="http://schemas.microsoft.com/office/drawing/2014/main" id="{44535254-71FB-4B72-85F0-7CAD45B6B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6" r="1" b="533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1" name="Picture 10" descr="A group of people on a bridge&#10;&#10;Description automatically generated with medium confidence">
            <a:extLst>
              <a:ext uri="{FF2B5EF4-FFF2-40B4-BE49-F238E27FC236}">
                <a16:creationId xmlns:a16="http://schemas.microsoft.com/office/drawing/2014/main" id="{51C80503-2261-4C15-8B72-0975A0FBB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580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Picture 4" descr="A group of people standing on a beach&#10;&#10;Description automatically generated with low confidence">
            <a:extLst>
              <a:ext uri="{FF2B5EF4-FFF2-40B4-BE49-F238E27FC236}">
                <a16:creationId xmlns:a16="http://schemas.microsoft.com/office/drawing/2014/main" id="{35CEA39D-4A04-4991-96DE-F647BE291C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8" b="2281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7193" name="Rectangle 717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8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44A3D0E-A3D6-425D-99E1-AB530D930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7" b="535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89326-0C55-43AE-B0BF-72997DD9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Sea Lions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1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4" name="Rectangle 308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Rectangle 308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6" name="Rectangle 308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7" name="Rectangle 308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seals lying on the sand&#10;&#10;Description automatically generated with medium confidence">
            <a:extLst>
              <a:ext uri="{FF2B5EF4-FFF2-40B4-BE49-F238E27FC236}">
                <a16:creationId xmlns:a16="http://schemas.microsoft.com/office/drawing/2014/main" id="{2C72EAB1-226E-4F34-BEA6-92A995A79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457200"/>
            <a:ext cx="4295775" cy="2838450"/>
          </a:xfrm>
          <a:prstGeom prst="rect">
            <a:avLst/>
          </a:prstGeom>
        </p:spPr>
      </p:pic>
      <p:pic>
        <p:nvPicPr>
          <p:cNvPr id="9" name="Picture 8" descr="A picture containing mammal, outdoor, ground, seal&#10;&#10;Description automatically generated">
            <a:extLst>
              <a:ext uri="{FF2B5EF4-FFF2-40B4-BE49-F238E27FC236}">
                <a16:creationId xmlns:a16="http://schemas.microsoft.com/office/drawing/2014/main" id="{5243C48A-00A9-4064-AABD-F1A2DA8B1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38" y="457200"/>
            <a:ext cx="4295775" cy="2838450"/>
          </a:xfrm>
          <a:prstGeom prst="rect">
            <a:avLst/>
          </a:prstGeom>
        </p:spPr>
      </p:pic>
      <p:pic>
        <p:nvPicPr>
          <p:cNvPr id="11" name="Picture 10" descr="A picture containing ground, aquatic mammal, mammal, seal&#10;&#10;Description automatically generated">
            <a:extLst>
              <a:ext uri="{FF2B5EF4-FFF2-40B4-BE49-F238E27FC236}">
                <a16:creationId xmlns:a16="http://schemas.microsoft.com/office/drawing/2014/main" id="{5341B2A2-6F31-4E15-B40B-2309C456F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3367088"/>
            <a:ext cx="4587875" cy="3033713"/>
          </a:xfrm>
          <a:prstGeom prst="rect">
            <a:avLst/>
          </a:prstGeom>
        </p:spPr>
      </p:pic>
      <p:pic>
        <p:nvPicPr>
          <p:cNvPr id="7" name="Picture 6" descr="A seal on the beach&#10;&#10;Description automatically generated with medium confidence">
            <a:extLst>
              <a:ext uri="{FF2B5EF4-FFF2-40B4-BE49-F238E27FC236}">
                <a16:creationId xmlns:a16="http://schemas.microsoft.com/office/drawing/2014/main" id="{AA0CAB90-CE64-4A1C-9B98-5A08C46CF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0" y="3367088"/>
            <a:ext cx="2257425" cy="303371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230CDEE-3AD6-4C42-97A5-DCD3E435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3367088"/>
            <a:ext cx="1676400" cy="3033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8324B26-0293-4E39-B5D5-535CB6FA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457200"/>
            <a:ext cx="1863725" cy="33639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B0F658B-A1FC-4695-99D7-E2F99DEBAB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3892550"/>
            <a:ext cx="1863725" cy="2508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2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iking&#10;&#10;Description automatically generated with medium confidence">
            <a:extLst>
              <a:ext uri="{FF2B5EF4-FFF2-40B4-BE49-F238E27FC236}">
                <a16:creationId xmlns:a16="http://schemas.microsoft.com/office/drawing/2014/main" id="{5B3FACA8-9934-4844-8253-D2ED95982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2" b="28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E0FB0-73AA-4837-8038-CB35EF97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Hiking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651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5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5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Rectangle 206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women posing for a photo on a rocky mountain&#10;&#10;Description automatically generated with medium confidence">
            <a:extLst>
              <a:ext uri="{FF2B5EF4-FFF2-40B4-BE49-F238E27FC236}">
                <a16:creationId xmlns:a16="http://schemas.microsoft.com/office/drawing/2014/main" id="{EA1630E9-8A7A-48C1-A053-586FF59C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1988"/>
            <a:ext cx="3665538" cy="2728913"/>
          </a:xfrm>
          <a:prstGeom prst="rect">
            <a:avLst/>
          </a:prstGeom>
        </p:spPr>
      </p:pic>
      <p:pic>
        <p:nvPicPr>
          <p:cNvPr id="7" name="Picture 6" descr="A group of people posing for a photo on a mountain&#10;&#10;Description automatically generated with medium confidence">
            <a:extLst>
              <a:ext uri="{FF2B5EF4-FFF2-40B4-BE49-F238E27FC236}">
                <a16:creationId xmlns:a16="http://schemas.microsoft.com/office/drawing/2014/main" id="{41697683-CABB-4F4A-861D-FF1E0A5FE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8688"/>
            <a:ext cx="3665538" cy="2728913"/>
          </a:xfrm>
          <a:prstGeom prst="rect">
            <a:avLst/>
          </a:prstGeom>
        </p:spPr>
      </p:pic>
      <p:pic>
        <p:nvPicPr>
          <p:cNvPr id="9" name="Picture 8" descr="A group of people sitting on a hill&#10;&#10;Description automatically generated with medium confidence">
            <a:extLst>
              <a:ext uri="{FF2B5EF4-FFF2-40B4-BE49-F238E27FC236}">
                <a16:creationId xmlns:a16="http://schemas.microsoft.com/office/drawing/2014/main" id="{64BFDDD3-0537-4F44-A2F8-6221AB787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38" y="661988"/>
            <a:ext cx="2894013" cy="215106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CC32F09-38B5-439D-B620-5E5989F55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661988"/>
            <a:ext cx="2894013" cy="2151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eople walking on a wooden bridge&#10;&#10;Description automatically generated with medium confidence">
            <a:extLst>
              <a:ext uri="{FF2B5EF4-FFF2-40B4-BE49-F238E27FC236}">
                <a16:creationId xmlns:a16="http://schemas.microsoft.com/office/drawing/2014/main" id="{0356B7D6-0C58-4866-89B4-ED9830B67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363" y="661988"/>
            <a:ext cx="1595438" cy="2151063"/>
          </a:xfrm>
          <a:prstGeom prst="rect">
            <a:avLst/>
          </a:prstGeom>
        </p:spPr>
      </p:pic>
      <p:pic>
        <p:nvPicPr>
          <p:cNvPr id="13" name="Picture 12" descr="A group of people walking up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FDC68F00-0CC6-488E-AC07-9B8636120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38" y="2890838"/>
            <a:ext cx="2460625" cy="3306763"/>
          </a:xfrm>
          <a:prstGeom prst="rect">
            <a:avLst/>
          </a:prstGeom>
        </p:spPr>
      </p:pic>
      <p:pic>
        <p:nvPicPr>
          <p:cNvPr id="15" name="Picture 14" descr="A group of people walking on a trail in the woods&#10;&#10;Description automatically generated with low confidence">
            <a:extLst>
              <a:ext uri="{FF2B5EF4-FFF2-40B4-BE49-F238E27FC236}">
                <a16:creationId xmlns:a16="http://schemas.microsoft.com/office/drawing/2014/main" id="{0763F249-A459-4EC9-BDB2-E09FE45A4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63" y="2890838"/>
            <a:ext cx="2460625" cy="33067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52E1381-CACD-4E19-8DDC-1CB9C40E8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63" y="2890838"/>
            <a:ext cx="2460625" cy="3306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4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9C0C-48F7-4437-BB36-5A79D3431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 the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F1D1F-69EA-4D27-B14B-B8ABA790CCA2}"/>
              </a:ext>
            </a:extLst>
          </p:cNvPr>
          <p:cNvSpPr txBox="1"/>
          <p:nvPr/>
        </p:nvSpPr>
        <p:spPr>
          <a:xfrm>
            <a:off x="648931" y="2438400"/>
            <a:ext cx="370753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We had 19 group members total: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    16 AU Students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    Dr. </a:t>
            </a:r>
            <a:r>
              <a:rPr lang="en-US" sz="2000" dirty="0" err="1"/>
              <a:t>Brammell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    Dr. Shores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    Michelle </a:t>
            </a:r>
            <a:r>
              <a:rPr lang="en-US" sz="2000" dirty="0" err="1"/>
              <a:t>Kratzer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AAB8A4-C410-41BD-BEBC-405E3DDFD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12782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0060A81-57D9-4931-907F-1A2BCAB63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r="2" b="3790"/>
          <a:stretch/>
        </p:blipFill>
        <p:spPr bwMode="auto">
          <a:xfrm>
            <a:off x="20" y="-1"/>
            <a:ext cx="4654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23FBE9-AD32-45F7-A5B9-6B2BEBF8C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4" b="1640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9" name="Picture 8" descr="A picture containing grass, person, outdoor, sky&#10;&#10;Description automatically generated">
            <a:extLst>
              <a:ext uri="{FF2B5EF4-FFF2-40B4-BE49-F238E27FC236}">
                <a16:creationId xmlns:a16="http://schemas.microsoft.com/office/drawing/2014/main" id="{BCB3C06A-9E6C-47B3-A87B-26B5F7C3CA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9" r="-2" b="-2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6" name="Picture 5" descr="A group of people walking on a wooden bridge over a grassy hill&#10;&#10;Description automatically generated with medium confidence">
            <a:extLst>
              <a:ext uri="{FF2B5EF4-FFF2-40B4-BE49-F238E27FC236}">
                <a16:creationId xmlns:a16="http://schemas.microsoft.com/office/drawing/2014/main" id="{24607372-CB90-4012-879A-29734796DA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r="18954" b="5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7" name="Picture 6" descr="A group of people standing in a forest&#10;&#10;Description automatically generated with medium confidence">
            <a:extLst>
              <a:ext uri="{FF2B5EF4-FFF2-40B4-BE49-F238E27FC236}">
                <a16:creationId xmlns:a16="http://schemas.microsoft.com/office/drawing/2014/main" id="{20FC5533-8EC4-4BD9-96F7-A7803B3E8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r="11386" b="6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6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at full of people&#10;&#10;Description automatically generated with low confidence">
            <a:extLst>
              <a:ext uri="{FF2B5EF4-FFF2-40B4-BE49-F238E27FC236}">
                <a16:creationId xmlns:a16="http://schemas.microsoft.com/office/drawing/2014/main" id="{D410B6EF-3625-46F7-9009-EFF86D4EB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 b="60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DA7EE-714B-4942-9351-9616E634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Boats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213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group of people sitting on a couch with paint on their faces&#10;&#10;Description automatically generated with medium confidence">
            <a:extLst>
              <a:ext uri="{FF2B5EF4-FFF2-40B4-BE49-F238E27FC236}">
                <a16:creationId xmlns:a16="http://schemas.microsoft.com/office/drawing/2014/main" id="{4C5F1BA6-82A8-4284-A83A-4B0D67EF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2525"/>
            <a:ext cx="3192463" cy="2101850"/>
          </a:xfrm>
          <a:prstGeom prst="rect">
            <a:avLst/>
          </a:prstGeom>
        </p:spPr>
      </p:pic>
      <p:pic>
        <p:nvPicPr>
          <p:cNvPr id="17" name="Picture 16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92F03704-42BE-40E4-AA21-B550F3FEC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63" y="1152525"/>
            <a:ext cx="3186113" cy="2101850"/>
          </a:xfrm>
          <a:prstGeom prst="rect">
            <a:avLst/>
          </a:prstGeom>
        </p:spPr>
      </p:pic>
      <p:pic>
        <p:nvPicPr>
          <p:cNvPr id="7" name="Picture 6" descr="A group of people on a bus&#10;&#10;Description automatically generated with medium confidence">
            <a:extLst>
              <a:ext uri="{FF2B5EF4-FFF2-40B4-BE49-F238E27FC236}">
                <a16:creationId xmlns:a16="http://schemas.microsoft.com/office/drawing/2014/main" id="{22399DBA-C4BE-49AF-B43A-62D48858D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2163"/>
            <a:ext cx="3189288" cy="2374900"/>
          </a:xfrm>
          <a:prstGeom prst="rect">
            <a:avLst/>
          </a:prstGeom>
        </p:spPr>
      </p:pic>
      <p:pic>
        <p:nvPicPr>
          <p:cNvPr id="9" name="Picture 8" descr="A group of people on a boat&#10;&#10;Description automatically generated">
            <a:extLst>
              <a:ext uri="{FF2B5EF4-FFF2-40B4-BE49-F238E27FC236}">
                <a16:creationId xmlns:a16="http://schemas.microsoft.com/office/drawing/2014/main" id="{B2124570-BB05-4411-A516-C063327D3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88" y="3332163"/>
            <a:ext cx="3189288" cy="2374900"/>
          </a:xfrm>
          <a:prstGeom prst="rect">
            <a:avLst/>
          </a:prstGeom>
        </p:spPr>
      </p:pic>
      <p:pic>
        <p:nvPicPr>
          <p:cNvPr id="13" name="Picture 12" descr="A group of people on a boat&#10;&#10;Description automatically generated">
            <a:extLst>
              <a:ext uri="{FF2B5EF4-FFF2-40B4-BE49-F238E27FC236}">
                <a16:creationId xmlns:a16="http://schemas.microsoft.com/office/drawing/2014/main" id="{78A5641C-1FC7-4FBC-A1B9-957812863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63" y="1152525"/>
            <a:ext cx="3008313" cy="2238375"/>
          </a:xfrm>
          <a:prstGeom prst="rect">
            <a:avLst/>
          </a:prstGeom>
        </p:spPr>
      </p:pic>
      <p:pic>
        <p:nvPicPr>
          <p:cNvPr id="15" name="Picture 14" descr="A group of people on a boat&#10;&#10;Description automatically generated">
            <a:extLst>
              <a:ext uri="{FF2B5EF4-FFF2-40B4-BE49-F238E27FC236}">
                <a16:creationId xmlns:a16="http://schemas.microsoft.com/office/drawing/2014/main" id="{13E36B18-1743-4DC9-A617-0066049D5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63" y="3468688"/>
            <a:ext cx="3008313" cy="2238375"/>
          </a:xfrm>
          <a:prstGeom prst="rect">
            <a:avLst/>
          </a:prstGeom>
        </p:spPr>
      </p:pic>
      <p:pic>
        <p:nvPicPr>
          <p:cNvPr id="11" name="Picture 10" descr="A group of people sitting in a tent&#10;&#10;Description automatically generated with low confidence">
            <a:extLst>
              <a:ext uri="{FF2B5EF4-FFF2-40B4-BE49-F238E27FC236}">
                <a16:creationId xmlns:a16="http://schemas.microsoft.com/office/drawing/2014/main" id="{6E342FDE-518D-4FD3-BB05-D369F50A10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63" y="1152525"/>
            <a:ext cx="1658938" cy="2238375"/>
          </a:xfrm>
          <a:prstGeom prst="rect">
            <a:avLst/>
          </a:prstGeom>
        </p:spPr>
      </p:pic>
      <p:pic>
        <p:nvPicPr>
          <p:cNvPr id="5" name="Content Placeholder 4" descr="A picture containing person, indoor, ceiling, people&#10;&#10;Description automatically generated">
            <a:extLst>
              <a:ext uri="{FF2B5EF4-FFF2-40B4-BE49-F238E27FC236}">
                <a16:creationId xmlns:a16="http://schemas.microsoft.com/office/drawing/2014/main" id="{8D05C180-3FDE-49DD-B6AE-BBBDA9DE5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63" y="3468688"/>
            <a:ext cx="1658938" cy="2238375"/>
          </a:xfrm>
        </p:spPr>
      </p:pic>
    </p:spTree>
    <p:extLst>
      <p:ext uri="{BB962C8B-B14F-4D97-AF65-F5344CB8AC3E}">
        <p14:creationId xmlns:p14="http://schemas.microsoft.com/office/powerpoint/2010/main" val="3598473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CEF74A7-21F5-4A42-8AE9-87623F45E9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08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33194-DD1D-45BE-A7F6-A66D413E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Food</a:t>
            </a:r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542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B8DE-E87F-4260-BACA-BD4E7AD1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842FF7B-1C1B-4E76-A2F7-F234D4C018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72" y="110815"/>
            <a:ext cx="3216028" cy="241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5B138B4-607A-47C8-8307-02DCA95A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90" y="303132"/>
            <a:ext cx="2549314" cy="339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027A4C9-0FB8-4EE7-9A6E-FD7A5BFC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57376" y="2268977"/>
            <a:ext cx="1788543" cy="238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4E7883F-9124-4426-9E41-64DC8E06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9" y="243427"/>
            <a:ext cx="2395776" cy="31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346E80AE-62E8-491E-BE20-00C842CD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657" y="191988"/>
            <a:ext cx="2711754" cy="20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544D24EC-C70C-4C7C-95E9-77161D623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37" y="4647460"/>
            <a:ext cx="1384799" cy="184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EA841BE4-BB3A-4C9B-8172-5F4A25F5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88" y="4456386"/>
            <a:ext cx="1690398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C825D3DC-7E03-41AC-B20A-E60C90788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t="22795" b="10774"/>
          <a:stretch/>
        </p:blipFill>
        <p:spPr bwMode="auto">
          <a:xfrm>
            <a:off x="7006019" y="4190017"/>
            <a:ext cx="4910380" cy="245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AF100CD9-8D9E-43C0-82AB-5B8715C8E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" b="39840"/>
          <a:stretch/>
        </p:blipFill>
        <p:spPr bwMode="auto">
          <a:xfrm>
            <a:off x="394723" y="3989077"/>
            <a:ext cx="2140298" cy="22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">
            <a:extLst>
              <a:ext uri="{FF2B5EF4-FFF2-40B4-BE49-F238E27FC236}">
                <a16:creationId xmlns:a16="http://schemas.microsoft.com/office/drawing/2014/main" id="{D86AA6EF-ED92-4363-BFC3-2254FE6F58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70" name="Picture 26">
            <a:extLst>
              <a:ext uri="{FF2B5EF4-FFF2-40B4-BE49-F238E27FC236}">
                <a16:creationId xmlns:a16="http://schemas.microsoft.com/office/drawing/2014/main" id="{3B1511A0-37E3-48B4-8D94-2B483825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024" y="2466413"/>
            <a:ext cx="2637615" cy="14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63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6DCBD451-9CE4-48EB-954E-15658C351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8829" y="321733"/>
            <a:ext cx="1546288" cy="27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1" name="Rectangle 8210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4" name="Picture 12">
            <a:extLst>
              <a:ext uri="{FF2B5EF4-FFF2-40B4-BE49-F238E27FC236}">
                <a16:creationId xmlns:a16="http://schemas.microsoft.com/office/drawing/2014/main" id="{B75AF799-9479-45D0-ADA7-AC496E46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739522"/>
            <a:ext cx="3401568" cy="19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3" name="Rectangle 8212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6" name="Picture 14">
            <a:extLst>
              <a:ext uri="{FF2B5EF4-FFF2-40B4-BE49-F238E27FC236}">
                <a16:creationId xmlns:a16="http://schemas.microsoft.com/office/drawing/2014/main" id="{00FB1D4D-B2A8-455B-ADDE-54D58110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8727" y="321733"/>
            <a:ext cx="1548193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5" name="Rectangle 8214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EC6D2BFA-A324-4710-9F55-D94965BB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0753" y="3783923"/>
            <a:ext cx="1548193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0DE9EAD-DEA5-49D9-B2B0-B9671339E2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4782" y="3783923"/>
            <a:ext cx="1548193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2922F9C-52DE-4FBB-AB74-ED691490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8811" y="3783923"/>
            <a:ext cx="1548193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747A808F-9CE9-42B2-A2C7-FACDD9E61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64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19C8B9F-5373-4D0B-8BCA-D5873FBD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75" y="3801315"/>
            <a:ext cx="1505394" cy="26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3BCE63BC-5165-44CB-A7F3-8AA02A0A8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3"/>
          <a:stretch/>
        </p:blipFill>
        <p:spPr bwMode="auto">
          <a:xfrm>
            <a:off x="4365749" y="772272"/>
            <a:ext cx="1587646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93469D77-3F08-4ACD-9CB4-985EEA660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7"/>
          <a:stretch/>
        </p:blipFill>
        <p:spPr bwMode="auto">
          <a:xfrm>
            <a:off x="10028290" y="3727637"/>
            <a:ext cx="1760190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5B5DD077-FD58-47D9-9F79-B03694BC1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3"/>
          <a:stretch/>
        </p:blipFill>
        <p:spPr bwMode="auto">
          <a:xfrm>
            <a:off x="9960406" y="210345"/>
            <a:ext cx="1895959" cy="26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3AE35E70-A3DD-405F-A8A0-D0616F53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5" y="2676525"/>
            <a:ext cx="37623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00262A6A-C398-4FC1-A39E-50EC8D7B5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0"/>
          <a:stretch/>
        </p:blipFill>
        <p:spPr bwMode="auto">
          <a:xfrm>
            <a:off x="195020" y="226576"/>
            <a:ext cx="1895959" cy="23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>
            <a:extLst>
              <a:ext uri="{FF2B5EF4-FFF2-40B4-BE49-F238E27FC236}">
                <a16:creationId xmlns:a16="http://schemas.microsoft.com/office/drawing/2014/main" id="{489A4A53-B1B9-4375-916B-2C0A683EE6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75" y="456137"/>
            <a:ext cx="985193" cy="174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>
            <a:extLst>
              <a:ext uri="{FF2B5EF4-FFF2-40B4-BE49-F238E27FC236}">
                <a16:creationId xmlns:a16="http://schemas.microsoft.com/office/drawing/2014/main" id="{8E04C491-ACBA-4290-ACB8-66082D18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4" y="5137781"/>
            <a:ext cx="2666688" cy="15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>
            <a:extLst>
              <a:ext uri="{FF2B5EF4-FFF2-40B4-BE49-F238E27FC236}">
                <a16:creationId xmlns:a16="http://schemas.microsoft.com/office/drawing/2014/main" id="{03984EE9-E32F-44AB-A097-AEA179BD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8696"/>
            <a:ext cx="3566476" cy="63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06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ird stand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AB40DFE8-A7F5-4AF9-ADB9-812598361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 b="3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0679B-DF57-4E41-A7B9-5BA0EB15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More Wildlife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42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frog on a tree branch&#10;&#10;Description automatically generated with low confidence">
            <a:extLst>
              <a:ext uri="{FF2B5EF4-FFF2-40B4-BE49-F238E27FC236}">
                <a16:creationId xmlns:a16="http://schemas.microsoft.com/office/drawing/2014/main" id="{E3D6B44F-0806-4F92-8BCF-2E01E598A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r="11760" b="-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Picture 10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14633092-065C-4BC8-9930-831C05BA1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0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5" name="Picture 14" descr="A bird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FE8BC686-31A9-4CD6-9A27-E7793EB9D8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0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Picture 12" descr="A bug on the ground&#10;&#10;Description automatically generated with low confidence">
            <a:extLst>
              <a:ext uri="{FF2B5EF4-FFF2-40B4-BE49-F238E27FC236}">
                <a16:creationId xmlns:a16="http://schemas.microsoft.com/office/drawing/2014/main" id="{2AC8C86F-46FD-4CBE-9935-063AC25092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r="1" b="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Content Placeholder 4" descr="A turtle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8EF1E8DE-8E96-471B-B512-C698001ED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1" r="-1" b="91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6" descr="A picture containing tree, bird, outdoor, standing&#10;&#10;Description automatically generated">
            <a:extLst>
              <a:ext uri="{FF2B5EF4-FFF2-40B4-BE49-F238E27FC236}">
                <a16:creationId xmlns:a16="http://schemas.microsoft.com/office/drawing/2014/main" id="{3B35E920-33D1-4098-9530-81478EBD2D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20086" b="-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18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eaver swimming in water&#10;&#10;Description automatically generated with low confidence">
            <a:extLst>
              <a:ext uri="{FF2B5EF4-FFF2-40B4-BE49-F238E27FC236}">
                <a16:creationId xmlns:a16="http://schemas.microsoft.com/office/drawing/2014/main" id="{3679DC70-0F23-4928-9460-81BD2290B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r="5540" b="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 descr="A school of fish swimming&#10;&#10;Description automatically generated with low confidence">
            <a:extLst>
              <a:ext uri="{FF2B5EF4-FFF2-40B4-BE49-F238E27FC236}">
                <a16:creationId xmlns:a16="http://schemas.microsoft.com/office/drawing/2014/main" id="{AA5ABC15-FE12-46F7-8A46-2F4C43B93C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0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0" name="Picture 9" descr="A picture containing indoor, plant, insect&#10;&#10;Description automatically generated">
            <a:extLst>
              <a:ext uri="{FF2B5EF4-FFF2-40B4-BE49-F238E27FC236}">
                <a16:creationId xmlns:a16="http://schemas.microsoft.com/office/drawing/2014/main" id="{7FFB4196-4B46-41BC-B26A-1DF98BC48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r="6985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8D027587-7983-4843-9501-B974A6374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8" r="-1" b="33201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arthropod, invertebrate&#10;&#10;Description automatically generated">
            <a:extLst>
              <a:ext uri="{FF2B5EF4-FFF2-40B4-BE49-F238E27FC236}">
                <a16:creationId xmlns:a16="http://schemas.microsoft.com/office/drawing/2014/main" id="{2F372086-2C4F-42DC-A758-980BB5267D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r="6728" b="-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 descr="A fish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642337B3-889F-41E9-83AF-8DF1B1428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9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2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40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58DA033-3280-430E-A612-5CBF84DCB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7" b="39371"/>
          <a:stretch/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967AC00-C1EE-456B-BC27-B36068150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1" r="-3" b="15088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lying on the ground next to a pile of luggage&#10;&#10;Description automatically generated with medium confidence">
            <a:extLst>
              <a:ext uri="{FF2B5EF4-FFF2-40B4-BE49-F238E27FC236}">
                <a16:creationId xmlns:a16="http://schemas.microsoft.com/office/drawing/2014/main" id="{D9D29513-359E-4213-9B6C-01F7E7BB48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 r="5" b="20924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0AA18B2-6382-419A-959B-AB469CB01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1764" b="2200"/>
          <a:stretch/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ED8EA-ECA7-4705-9FD4-FA35F3FB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How did you get there, Sara?</a:t>
            </a:r>
            <a:endParaRPr lang="en-US" sz="3300" dirty="0">
              <a:solidFill>
                <a:srgbClr val="FFFFFF"/>
              </a:solidFill>
            </a:endParaRPr>
          </a:p>
        </p:txBody>
      </p:sp>
      <p:pic>
        <p:nvPicPr>
          <p:cNvPr id="5" name="Picture 4" descr="A person with a face mask&#10;&#10;Description automatically generated with medium confidence">
            <a:extLst>
              <a:ext uri="{FF2B5EF4-FFF2-40B4-BE49-F238E27FC236}">
                <a16:creationId xmlns:a16="http://schemas.microsoft.com/office/drawing/2014/main" id="{F5A438E3-EA42-4E8E-BE66-C0B19601C6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r="1244" b="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D1941-7741-45C4-951C-4BE8F5C8D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We drove from AU to the CVG Airport in Cincinnati, OH. From there we flew to Miami, FL.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We stayed at a hotel in Miami for one night. 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The next evening, we flew from Miami to Bogota, Columbia.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From Bogota we flew to Guyaquil, Ecuador. We spent the night in Guyaquil.</a:t>
            </a:r>
          </a:p>
          <a:p>
            <a:pPr marL="0" indent="0">
              <a:buNone/>
            </a:pPr>
            <a:r>
              <a:rPr lang="en-US" sz="1400">
                <a:solidFill>
                  <a:srgbClr val="FFFFFF"/>
                </a:solidFill>
              </a:rPr>
              <a:t>The next morning, we flew to the airport on San Cristobal.</a:t>
            </a:r>
          </a:p>
        </p:txBody>
      </p:sp>
    </p:spTree>
    <p:extLst>
      <p:ext uri="{BB962C8B-B14F-4D97-AF65-F5344CB8AC3E}">
        <p14:creationId xmlns:p14="http://schemas.microsoft.com/office/powerpoint/2010/main" val="847764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at a table with drinks&#10;&#10;Description automatically generated with medium confidence">
            <a:extLst>
              <a:ext uri="{FF2B5EF4-FFF2-40B4-BE49-F238E27FC236}">
                <a16:creationId xmlns:a16="http://schemas.microsoft.com/office/drawing/2014/main" id="{06C63CFB-6164-45D5-9D62-C92C7F6E0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7B3D7-513B-4046-B7E9-85D6ED6A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Fun With Friends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349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4" name="Picture 14" descr="A person and a child smiling&#10;&#10;Description automatically generated with low confidence">
            <a:extLst>
              <a:ext uri="{FF2B5EF4-FFF2-40B4-BE49-F238E27FC236}">
                <a16:creationId xmlns:a16="http://schemas.microsoft.com/office/drawing/2014/main" id="{5C62A734-EE83-4D4F-A5B7-DDBCA5A5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33" y="739827"/>
            <a:ext cx="3400481" cy="19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6" name="Rectangle 10295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2" name="Picture 12" descr="A person and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0B30C676-2C09-4F5A-8160-E3F78A99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16" y="739522"/>
            <a:ext cx="3401568" cy="19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8" name="Rectangle 10297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 descr="A person and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28020A90-1566-4418-8F9D-EC9FF90D2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8727" y="321733"/>
            <a:ext cx="1548193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0" name="Rectangle 10299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63F5AE5-4307-4AC0-A9D7-D0B2C8DF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721" y="3783923"/>
            <a:ext cx="2064258" cy="27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id="{9F031228-B0A2-4166-A2A6-AF50D8519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8095" y="3884507"/>
            <a:ext cx="3401568" cy="25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81CE98A-1EDA-4386-90EF-B6B15DF4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2124" y="4203404"/>
            <a:ext cx="3401568" cy="19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DF3B6F9-945C-4992-A834-95301CEB08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39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C0E259-2EAD-4E84-9D67-9363D1307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r="3" b="3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5" name="Content Placeholder 4" descr="A group of people on a bus&#10;&#10;Description automatically generated with medium confidence">
            <a:extLst>
              <a:ext uri="{FF2B5EF4-FFF2-40B4-BE49-F238E27FC236}">
                <a16:creationId xmlns:a16="http://schemas.microsoft.com/office/drawing/2014/main" id="{37019B8C-FDDF-4A9D-A5DB-2DB96D85A4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-2" b="-2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11" name="Picture 10" descr="A group of people standing on a beach&#10;&#10;Description automatically generated with medium confidence">
            <a:extLst>
              <a:ext uri="{FF2B5EF4-FFF2-40B4-BE49-F238E27FC236}">
                <a16:creationId xmlns:a16="http://schemas.microsoft.com/office/drawing/2014/main" id="{DAD9ACFC-0D8E-442C-9781-5F9159F78B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6" r="2" b="4589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2EE0C96-C7D8-4FDA-A1C9-80C7D69456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060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7" name="Picture 6" descr="Two wo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D2195898-A10D-4DAD-91DE-C9B3B0DB29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27505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9" name="Picture 8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31D76397-EB29-44A8-938C-179184D841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6" r="6" b="13909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21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3F575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on a bridge&#10;&#10;Description automatically generated with medium confidence">
            <a:extLst>
              <a:ext uri="{FF2B5EF4-FFF2-40B4-BE49-F238E27FC236}">
                <a16:creationId xmlns:a16="http://schemas.microsoft.com/office/drawing/2014/main" id="{1D7C680C-325E-4C9C-9F00-419D37D9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1" b="1"/>
          <a:stretch/>
        </p:blipFill>
        <p:spPr>
          <a:xfrm>
            <a:off x="829341" y="662869"/>
            <a:ext cx="4844107" cy="31566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on a bleachers&#10;&#10;Description automatically generated with medium confidence">
            <a:extLst>
              <a:ext uri="{FF2B5EF4-FFF2-40B4-BE49-F238E27FC236}">
                <a16:creationId xmlns:a16="http://schemas.microsoft.com/office/drawing/2014/main" id="{34436D98-FE08-49BC-BA59-7C6DC4012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667866" y="4388560"/>
            <a:ext cx="2333643" cy="17546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able, person, indoor, eating&#10;&#10;Description automatically generated">
            <a:extLst>
              <a:ext uri="{FF2B5EF4-FFF2-40B4-BE49-F238E27FC236}">
                <a16:creationId xmlns:a16="http://schemas.microsoft.com/office/drawing/2014/main" id="{9B555AEA-6263-437D-9B31-06576AEA5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4672" b="-4"/>
          <a:stretch/>
        </p:blipFill>
        <p:spPr>
          <a:xfrm>
            <a:off x="3508169" y="4366993"/>
            <a:ext cx="2333643" cy="18403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people in a vehicle&#10;&#10;Description automatically generated with medium confidence">
            <a:extLst>
              <a:ext uri="{FF2B5EF4-FFF2-40B4-BE49-F238E27FC236}">
                <a16:creationId xmlns:a16="http://schemas.microsoft.com/office/drawing/2014/main" id="{47C238EF-1C67-4B8E-B28C-CF410544E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6" r="1" b="21040"/>
          <a:stretch/>
        </p:blipFill>
        <p:spPr>
          <a:xfrm>
            <a:off x="6373177" y="1749710"/>
            <a:ext cx="5157201" cy="33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88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>
            <a:extLst>
              <a:ext uri="{FF2B5EF4-FFF2-40B4-BE49-F238E27FC236}">
                <a16:creationId xmlns:a16="http://schemas.microsoft.com/office/drawing/2014/main" id="{2AE14B2E-CD76-4164-9124-7D22A4B59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9" r="-1" b="42501"/>
          <a:stretch/>
        </p:blipFill>
        <p:spPr bwMode="auto">
          <a:xfrm>
            <a:off x="5" y="881953"/>
            <a:ext cx="3664827" cy="23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Freeform: Shape 11280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3E30F33F-ABA2-4306-B6B0-800C99E83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3" b="2"/>
          <a:stretch/>
        </p:blipFill>
        <p:spPr bwMode="auto">
          <a:xfrm>
            <a:off x="4257921" y="-1"/>
            <a:ext cx="4051910" cy="319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9D415FF-FFC0-4559-BC9D-9EB093C02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5671" b="-2"/>
          <a:stretch/>
        </p:blipFill>
        <p:spPr bwMode="auto">
          <a:xfrm>
            <a:off x="8479972" y="863600"/>
            <a:ext cx="2830286" cy="18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3" name="Freeform: Shape 11282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278" name="Content Placeholder 11277">
            <a:extLst>
              <a:ext uri="{FF2B5EF4-FFF2-40B4-BE49-F238E27FC236}">
                <a16:creationId xmlns:a16="http://schemas.microsoft.com/office/drawing/2014/main" id="{AFAC1DFB-0E02-F41C-0646-AE1CBF511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69" y="4389139"/>
            <a:ext cx="5572653" cy="1789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Meeting Yea-Yea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21A4D184-90F5-40EC-9DD3-ECABC0553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r="-1" b="29759"/>
          <a:stretch/>
        </p:blipFill>
        <p:spPr bwMode="auto">
          <a:xfrm>
            <a:off x="6243851" y="3338001"/>
            <a:ext cx="2065980" cy="250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30CC0493-4C80-47D1-B978-C294D7F7B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27121" b="1"/>
          <a:stretch/>
        </p:blipFill>
        <p:spPr bwMode="auto">
          <a:xfrm>
            <a:off x="8937688" y="2919002"/>
            <a:ext cx="3254312" cy="29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5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670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hall&#10;&#10;Description automatically generated">
            <a:extLst>
              <a:ext uri="{FF2B5EF4-FFF2-40B4-BE49-F238E27FC236}">
                <a16:creationId xmlns:a16="http://schemas.microsoft.com/office/drawing/2014/main" id="{D058C4D8-4CD0-4AE5-A85C-5597BE708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1" b="21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58B50-91EB-4614-A9C6-9C618220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Going Home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2F6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9C593FC4-58CF-40D4-8DB3-2BBC38C97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975734" y="643467"/>
            <a:ext cx="3148574" cy="2475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2F6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with luggage&#10;&#10;Description automatically generated with low confidence">
            <a:extLst>
              <a:ext uri="{FF2B5EF4-FFF2-40B4-BE49-F238E27FC236}">
                <a16:creationId xmlns:a16="http://schemas.microsoft.com/office/drawing/2014/main" id="{B642193A-0C41-4774-A641-1D64E9512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899806"/>
            <a:ext cx="3854945" cy="21684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women sitting in a car&#10;&#10;Description automatically generated with low confidence">
            <a:extLst>
              <a:ext uri="{FF2B5EF4-FFF2-40B4-BE49-F238E27FC236}">
                <a16:creationId xmlns:a16="http://schemas.microsoft.com/office/drawing/2014/main" id="{AB1EC45F-A990-43A5-ABD1-8E811A504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64" y="1032248"/>
            <a:ext cx="6410084" cy="48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93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B58A8EAD-03F2-4490-B592-5D7E52525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 b="85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5E48B-CCEC-442D-BAA5-021EAC86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Galapagos 2022!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606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02854-E422-4359-80DD-024ACA49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Introducing the Islands</a:t>
            </a:r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957CEAF9-F2F9-4717-B5B5-195465A23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-8140" r="1894" b="1541"/>
          <a:stretch/>
        </p:blipFill>
        <p:spPr bwMode="auto">
          <a:xfrm>
            <a:off x="5341122" y="643466"/>
            <a:ext cx="5653087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9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 outside of a building&#10;&#10;Description automatically generated">
            <a:extLst>
              <a:ext uri="{FF2B5EF4-FFF2-40B4-BE49-F238E27FC236}">
                <a16:creationId xmlns:a16="http://schemas.microsoft.com/office/drawing/2014/main" id="{FAA43D95-49DE-46F9-84F4-43507B94D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7370" b="23903"/>
          <a:stretch/>
        </p:blipFill>
        <p:spPr>
          <a:xfrm>
            <a:off x="5240287" y="3262674"/>
            <a:ext cx="6105382" cy="3585411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1C3799B-C172-4902-B14D-9CEB1E09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5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97DDD0F3-9BBF-434C-B7DC-5EAE5ECDB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1" r="-1" b="1509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4108" name="Rectangle 78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80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CDCCE-827D-445E-A544-D1EA629A9561}"/>
              </a:ext>
            </a:extLst>
          </p:cNvPr>
          <p:cNvSpPr txBox="1"/>
          <p:nvPr/>
        </p:nvSpPr>
        <p:spPr>
          <a:xfrm>
            <a:off x="542530" y="5055379"/>
            <a:ext cx="461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Arriving on San Cristobal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188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9BE5C57-5A34-41AC-ACA6-C8C801546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14497"/>
          <a:stretch/>
        </p:blipFill>
        <p:spPr bwMode="auto">
          <a:xfrm>
            <a:off x="321733" y="321733"/>
            <a:ext cx="2161630" cy="24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D0B8365-B948-43C4-99B8-62FC9F245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73"/>
          <a:stretch/>
        </p:blipFill>
        <p:spPr bwMode="auto">
          <a:xfrm>
            <a:off x="2675889" y="321730"/>
            <a:ext cx="2052924" cy="24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F71F008-15C7-4B24-91CF-BA152DEEC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r="2" b="2"/>
          <a:stretch/>
        </p:blipFill>
        <p:spPr bwMode="auto">
          <a:xfrm>
            <a:off x="321733" y="2957666"/>
            <a:ext cx="4407080" cy="334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E8C7FEC-7772-40D3-8FA8-D006D5AB6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r="-1" b="-1"/>
          <a:stretch/>
        </p:blipFill>
        <p:spPr bwMode="auto">
          <a:xfrm>
            <a:off x="4921339" y="321733"/>
            <a:ext cx="6948927" cy="597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8A8E0F-3C1A-40F5-8FB9-99DC9764B302}"/>
              </a:ext>
            </a:extLst>
          </p:cNvPr>
          <p:cNvSpPr txBox="1"/>
          <p:nvPr/>
        </p:nvSpPr>
        <p:spPr>
          <a:xfrm>
            <a:off x="5787310" y="569851"/>
            <a:ext cx="6243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Welcome to the Hotel </a:t>
            </a:r>
            <a:r>
              <a:rPr lang="en-US" sz="5400" dirty="0" err="1"/>
              <a:t>Algarrobos</a:t>
            </a:r>
            <a:r>
              <a:rPr lang="en-US" sz="5400" dirty="0"/>
              <a:t> 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46DBB87F-7DB6-46EF-ADF5-1C2FCE239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523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44968115-81E2-42A3-9E07-5592355F5C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EACE7-7085-4134-B562-3F22FF3C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Tortoise Breeding Center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63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172" name="Picture 4" descr="Image preview">
            <a:extLst>
              <a:ext uri="{FF2B5EF4-FFF2-40B4-BE49-F238E27FC236}">
                <a16:creationId xmlns:a16="http://schemas.microsoft.com/office/drawing/2014/main" id="{19DF5ACE-9F45-4475-957B-A6B54093B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0648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170" name="Picture 2" descr="Image preview">
            <a:extLst>
              <a:ext uri="{FF2B5EF4-FFF2-40B4-BE49-F238E27FC236}">
                <a16:creationId xmlns:a16="http://schemas.microsoft.com/office/drawing/2014/main" id="{E21280E2-DB44-405A-A5E5-75E8F5CFCE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3" r="16993" b="-1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64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434542E6343B44BFA218C6E48F6DB7" ma:contentTypeVersion="11" ma:contentTypeDescription="Create a new document." ma:contentTypeScope="" ma:versionID="697859de2c5ac9d3ea3255bf44369bfe">
  <xsd:schema xmlns:xsd="http://www.w3.org/2001/XMLSchema" xmlns:xs="http://www.w3.org/2001/XMLSchema" xmlns:p="http://schemas.microsoft.com/office/2006/metadata/properties" xmlns:ns3="d2c98368-87b2-4624-981a-916a40140d87" xmlns:ns4="9372f73d-9c3e-480c-8a8e-f528a2b417e9" targetNamespace="http://schemas.microsoft.com/office/2006/metadata/properties" ma:root="true" ma:fieldsID="40586972bdc9e5a0f1cfd47106b7a81b" ns3:_="" ns4:_="">
    <xsd:import namespace="d2c98368-87b2-4624-981a-916a40140d87"/>
    <xsd:import namespace="9372f73d-9c3e-480c-8a8e-f528a2b417e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98368-87b2-4624-981a-916a40140d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2f73d-9c3e-480c-8a8e-f528a2b417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840BF2-6300-4223-8659-8E8A5967B1C7}">
  <ds:schemaRefs>
    <ds:schemaRef ds:uri="d2c98368-87b2-4624-981a-916a40140d87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9372f73d-9c3e-480c-8a8e-f528a2b417e9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03233DC-1F86-48E2-B145-138BC4794B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274FB7-A49E-494F-AD06-01B1CAE5ED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c98368-87b2-4624-981a-916a40140d87"/>
    <ds:schemaRef ds:uri="9372f73d-9c3e-480c-8a8e-f528a2b41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6210</TotalTime>
  <Words>263</Words>
  <Application>Microsoft Office PowerPoint</Application>
  <PresentationFormat>Widescreen</PresentationFormat>
  <Paragraphs>41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Meiryo</vt:lpstr>
      <vt:lpstr>Arial</vt:lpstr>
      <vt:lpstr>Calibri</vt:lpstr>
      <vt:lpstr>Calibri Light</vt:lpstr>
      <vt:lpstr>Office Theme</vt:lpstr>
      <vt:lpstr>Sara’s Journey to the Galapagos Islands</vt:lpstr>
      <vt:lpstr>Why the Galapagos?</vt:lpstr>
      <vt:lpstr>Meet the Group</vt:lpstr>
      <vt:lpstr>How did you get there, Sara?</vt:lpstr>
      <vt:lpstr>Introducing the Islands</vt:lpstr>
      <vt:lpstr>PowerPoint Presentation</vt:lpstr>
      <vt:lpstr> </vt:lpstr>
      <vt:lpstr>Tortoise Breeding Center</vt:lpstr>
      <vt:lpstr>PowerPoint Presentation</vt:lpstr>
      <vt:lpstr>PowerPoint Presentation</vt:lpstr>
      <vt:lpstr>Snorkeling</vt:lpstr>
      <vt:lpstr>PowerPoint Presentation</vt:lpstr>
      <vt:lpstr>PowerPoint Presentation</vt:lpstr>
      <vt:lpstr>PowerPoint Presentation</vt:lpstr>
      <vt:lpstr>PowerPoint Presentation</vt:lpstr>
      <vt:lpstr>Wall of Tears</vt:lpstr>
      <vt:lpstr>PowerPoint Presentation</vt:lpstr>
      <vt:lpstr>Darwin Research Center &amp; Lonesome George</vt:lpstr>
      <vt:lpstr>PowerPoint Presentation</vt:lpstr>
      <vt:lpstr>Blue-Footed Boobies</vt:lpstr>
      <vt:lpstr>Kayaking to See Boobies</vt:lpstr>
      <vt:lpstr>PowerPoint Presentation</vt:lpstr>
      <vt:lpstr>Los Tuneles</vt:lpstr>
      <vt:lpstr>Marine Iguanas</vt:lpstr>
      <vt:lpstr>PowerPoint Presentation</vt:lpstr>
      <vt:lpstr>Sea Lions</vt:lpstr>
      <vt:lpstr>PowerPoint Presentation</vt:lpstr>
      <vt:lpstr>Hiking</vt:lpstr>
      <vt:lpstr>PowerPoint Presentation</vt:lpstr>
      <vt:lpstr>PowerPoint Presentation</vt:lpstr>
      <vt:lpstr>Boats</vt:lpstr>
      <vt:lpstr>PowerPoint Presentation</vt:lpstr>
      <vt:lpstr>Food</vt:lpstr>
      <vt:lpstr>PowerPoint Presentation</vt:lpstr>
      <vt:lpstr>PowerPoint Presentation</vt:lpstr>
      <vt:lpstr>PowerPoint Presentation</vt:lpstr>
      <vt:lpstr>More Wildlife</vt:lpstr>
      <vt:lpstr>PowerPoint Presentation</vt:lpstr>
      <vt:lpstr>PowerPoint Presentation</vt:lpstr>
      <vt:lpstr>Fun With Friends</vt:lpstr>
      <vt:lpstr>PowerPoint Presentation</vt:lpstr>
      <vt:lpstr>PowerPoint Presentation</vt:lpstr>
      <vt:lpstr>PowerPoint Presentation</vt:lpstr>
      <vt:lpstr>PowerPoint Presentation</vt:lpstr>
      <vt:lpstr>Going Home</vt:lpstr>
      <vt:lpstr>PowerPoint Presentation</vt:lpstr>
      <vt:lpstr>Galapagos 2022!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Sara’s Journey to the Galapagos Islands</dc:title>
  <dc:creator>Brewer, Sara</dc:creator>
  <cp:lastModifiedBy>Sara Brewer</cp:lastModifiedBy>
  <cp:revision>5</cp:revision>
  <dcterms:created xsi:type="dcterms:W3CDTF">2022-05-30T20:53:55Z</dcterms:created>
  <dcterms:modified xsi:type="dcterms:W3CDTF">2022-06-13T16:56:51Z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0x01010046434542E6343B44BFA218C6E48F6DB7</vt:lpwstr>
  </property>
</Properties>
</file>