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90" r:id="rId3"/>
    <p:sldId id="291" r:id="rId4"/>
    <p:sldId id="292" r:id="rId5"/>
    <p:sldId id="287" r:id="rId6"/>
    <p:sldId id="296" r:id="rId7"/>
    <p:sldId id="303" r:id="rId8"/>
    <p:sldId id="305" r:id="rId9"/>
    <p:sldId id="306" r:id="rId10"/>
    <p:sldId id="304" r:id="rId11"/>
    <p:sldId id="256" r:id="rId12"/>
    <p:sldId id="7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A8F64-479C-4877-A4F5-8648B11B15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59A4EF-B5B8-4919-9A78-4565A780E877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Approximately 14 </a:t>
          </a:r>
          <a:r>
            <a:rPr lang="en-US" u="sng" dirty="0">
              <a:solidFill>
                <a:srgbClr val="0000FF"/>
              </a:solidFill>
            </a:rPr>
            <a:t>species</a:t>
          </a:r>
          <a:endParaRPr lang="en-US" dirty="0">
            <a:solidFill>
              <a:srgbClr val="0000FF"/>
            </a:solidFill>
          </a:endParaRPr>
        </a:p>
      </dgm:t>
    </dgm:pt>
    <dgm:pt modelId="{0CE7F99A-98B7-4837-9791-4FCDB106144D}" type="parTrans" cxnId="{0E80B1FB-306E-42DA-A9CD-D48D27591E0A}">
      <dgm:prSet/>
      <dgm:spPr/>
      <dgm:t>
        <a:bodyPr/>
        <a:lstStyle/>
        <a:p>
          <a:endParaRPr lang="en-US"/>
        </a:p>
      </dgm:t>
    </dgm:pt>
    <dgm:pt modelId="{F985763C-4870-49AE-971A-DE0BD058B918}" type="sibTrans" cxnId="{0E80B1FB-306E-42DA-A9CD-D48D27591E0A}">
      <dgm:prSet/>
      <dgm:spPr/>
      <dgm:t>
        <a:bodyPr/>
        <a:lstStyle/>
        <a:p>
          <a:endParaRPr lang="en-US"/>
        </a:p>
      </dgm:t>
    </dgm:pt>
    <dgm:pt modelId="{5B3EF25E-885E-4B28-BAD8-8BDE1C019042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u="sng" dirty="0">
              <a:solidFill>
                <a:srgbClr val="0000FF"/>
              </a:solidFill>
            </a:rPr>
            <a:t>Monophyletic</a:t>
          </a:r>
          <a:r>
            <a:rPr lang="en-US" u="none" dirty="0">
              <a:solidFill>
                <a:schemeClr val="bg1"/>
              </a:solidFill>
            </a:rPr>
            <a:t> </a:t>
          </a:r>
          <a:r>
            <a:rPr lang="en-US" u="none" dirty="0">
              <a:solidFill>
                <a:schemeClr val="tx1"/>
              </a:solidFill>
            </a:rPr>
            <a:t>versus</a:t>
          </a:r>
          <a:r>
            <a:rPr lang="en-US" u="none" dirty="0">
              <a:solidFill>
                <a:schemeClr val="bg1"/>
              </a:solidFill>
            </a:rPr>
            <a:t> </a:t>
          </a:r>
          <a:r>
            <a:rPr lang="en-US" u="sng" dirty="0">
              <a:solidFill>
                <a:srgbClr val="0000FF"/>
              </a:solidFill>
            </a:rPr>
            <a:t>paraphyletic</a:t>
          </a:r>
          <a:r>
            <a:rPr lang="en-US" u="sng" dirty="0">
              <a:solidFill>
                <a:schemeClr val="bg1"/>
              </a:solidFill>
            </a:rPr>
            <a:t>  </a:t>
          </a:r>
          <a:endParaRPr lang="en-US" dirty="0">
            <a:solidFill>
              <a:schemeClr val="bg1"/>
            </a:solidFill>
          </a:endParaRPr>
        </a:p>
      </dgm:t>
    </dgm:pt>
    <dgm:pt modelId="{36C1025A-D08A-4D93-9BD9-B251DF8F2125}" type="parTrans" cxnId="{A8768259-0B81-40AF-9EDA-EA5B7508B2BC}">
      <dgm:prSet/>
      <dgm:spPr/>
      <dgm:t>
        <a:bodyPr/>
        <a:lstStyle/>
        <a:p>
          <a:endParaRPr lang="en-US"/>
        </a:p>
      </dgm:t>
    </dgm:pt>
    <dgm:pt modelId="{23020438-1DEF-4BB5-8D5A-2C0384EEE163}" type="sibTrans" cxnId="{A8768259-0B81-40AF-9EDA-EA5B7508B2BC}">
      <dgm:prSet/>
      <dgm:spPr/>
      <dgm:t>
        <a:bodyPr/>
        <a:lstStyle/>
        <a:p>
          <a:endParaRPr lang="en-US"/>
        </a:p>
      </dgm:t>
    </dgm:pt>
    <dgm:pt modelId="{9961FBAB-6B36-408B-B988-2D63B006DC48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Shares ancestor with</a:t>
          </a:r>
          <a:r>
            <a:rPr lang="en-US" dirty="0"/>
            <a:t> </a:t>
          </a:r>
          <a:r>
            <a:rPr lang="en-US" i="1" dirty="0" err="1">
              <a:solidFill>
                <a:schemeClr val="tx1"/>
              </a:solidFill>
            </a:rPr>
            <a:t>Tiaris</a:t>
          </a:r>
          <a:r>
            <a:rPr lang="en-US" dirty="0"/>
            <a:t> </a:t>
          </a:r>
          <a:r>
            <a:rPr lang="en-US" u="sng" dirty="0">
              <a:solidFill>
                <a:srgbClr val="0000FF"/>
              </a:solidFill>
            </a:rPr>
            <a:t>genus </a:t>
          </a:r>
          <a:endParaRPr lang="en-US" dirty="0">
            <a:solidFill>
              <a:srgbClr val="0000FF"/>
            </a:solidFill>
          </a:endParaRPr>
        </a:p>
      </dgm:t>
    </dgm:pt>
    <dgm:pt modelId="{C524BFF9-EFF0-48D6-85A9-F94E8A84E535}" type="parTrans" cxnId="{7C3D4530-7B5F-4726-A6AF-EE00521E126C}">
      <dgm:prSet/>
      <dgm:spPr/>
      <dgm:t>
        <a:bodyPr/>
        <a:lstStyle/>
        <a:p>
          <a:endParaRPr lang="en-US"/>
        </a:p>
      </dgm:t>
    </dgm:pt>
    <dgm:pt modelId="{9297FFDA-B911-4250-8DBD-656E6141DE56}" type="sibTrans" cxnId="{7C3D4530-7B5F-4726-A6AF-EE00521E126C}">
      <dgm:prSet/>
      <dgm:spPr/>
      <dgm:t>
        <a:bodyPr/>
        <a:lstStyle/>
        <a:p>
          <a:endParaRPr lang="en-US"/>
        </a:p>
      </dgm:t>
    </dgm:pt>
    <dgm:pt modelId="{88EA7F6E-4AA6-4C92-964C-653199EC780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2.3 MYA </a:t>
          </a:r>
        </a:p>
      </dgm:t>
    </dgm:pt>
    <dgm:pt modelId="{3211A777-A9E6-4737-AC3B-9E91E1975203}" type="parTrans" cxnId="{273541B7-CF3F-4C3A-9E10-6C93354DD0DD}">
      <dgm:prSet/>
      <dgm:spPr/>
      <dgm:t>
        <a:bodyPr/>
        <a:lstStyle/>
        <a:p>
          <a:endParaRPr lang="en-US"/>
        </a:p>
      </dgm:t>
    </dgm:pt>
    <dgm:pt modelId="{F9030A8B-EBA2-4AD6-9BE0-2A9245F927DA}" type="sibTrans" cxnId="{273541B7-CF3F-4C3A-9E10-6C93354DD0DD}">
      <dgm:prSet/>
      <dgm:spPr/>
      <dgm:t>
        <a:bodyPr/>
        <a:lstStyle/>
        <a:p>
          <a:endParaRPr lang="en-US"/>
        </a:p>
      </dgm:t>
    </dgm:pt>
    <dgm:pt modelId="{0407DD0A-CCA5-4E7F-9A5A-531536A2D81D}" type="pres">
      <dgm:prSet presAssocID="{CD0A8F64-479C-4877-A4F5-8648B11B15DF}" presName="linear" presStyleCnt="0">
        <dgm:presLayoutVars>
          <dgm:animLvl val="lvl"/>
          <dgm:resizeHandles val="exact"/>
        </dgm:presLayoutVars>
      </dgm:prSet>
      <dgm:spPr/>
    </dgm:pt>
    <dgm:pt modelId="{03FA5DAE-4D1F-4EA6-8ABB-5AAB2310263A}" type="pres">
      <dgm:prSet presAssocID="{4A59A4EF-B5B8-4919-9A78-4565A780E87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E22EB9-9D56-4B88-8167-2593033091A6}" type="pres">
      <dgm:prSet presAssocID="{F985763C-4870-49AE-971A-DE0BD058B918}" presName="spacer" presStyleCnt="0"/>
      <dgm:spPr/>
    </dgm:pt>
    <dgm:pt modelId="{587AE532-D83B-40FA-8E7B-B0FC78BB5C5D}" type="pres">
      <dgm:prSet presAssocID="{5B3EF25E-885E-4B28-BAD8-8BDE1C019042}" presName="parentText" presStyleLbl="node1" presStyleIdx="1" presStyleCnt="4" custLinFactNeighborX="-818" custLinFactNeighborY="-3003">
        <dgm:presLayoutVars>
          <dgm:chMax val="0"/>
          <dgm:bulletEnabled val="1"/>
        </dgm:presLayoutVars>
      </dgm:prSet>
      <dgm:spPr/>
    </dgm:pt>
    <dgm:pt modelId="{033BB7DD-802E-4EB8-976A-5754EC4EA769}" type="pres">
      <dgm:prSet presAssocID="{23020438-1DEF-4BB5-8D5A-2C0384EEE163}" presName="spacer" presStyleCnt="0"/>
      <dgm:spPr/>
    </dgm:pt>
    <dgm:pt modelId="{9C91118F-19F6-420B-B019-48D97E5E8A36}" type="pres">
      <dgm:prSet presAssocID="{9961FBAB-6B36-408B-B988-2D63B006DC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3456BB-F434-416F-B23E-25904755AE97}" type="pres">
      <dgm:prSet presAssocID="{9297FFDA-B911-4250-8DBD-656E6141DE56}" presName="spacer" presStyleCnt="0"/>
      <dgm:spPr/>
    </dgm:pt>
    <dgm:pt modelId="{68CDA474-326C-4024-A9B5-4D26DD70FA27}" type="pres">
      <dgm:prSet presAssocID="{88EA7F6E-4AA6-4C92-964C-653199EC78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3D4530-7B5F-4726-A6AF-EE00521E126C}" srcId="{CD0A8F64-479C-4877-A4F5-8648B11B15DF}" destId="{9961FBAB-6B36-408B-B988-2D63B006DC48}" srcOrd="2" destOrd="0" parTransId="{C524BFF9-EFF0-48D6-85A9-F94E8A84E535}" sibTransId="{9297FFDA-B911-4250-8DBD-656E6141DE56}"/>
    <dgm:cxn modelId="{5EF7993D-6376-4D5C-ACEB-E48D55AAC627}" type="presOf" srcId="{88EA7F6E-4AA6-4C92-964C-653199EC780C}" destId="{68CDA474-326C-4024-A9B5-4D26DD70FA27}" srcOrd="0" destOrd="0" presId="urn:microsoft.com/office/officeart/2005/8/layout/vList2"/>
    <dgm:cxn modelId="{A8768259-0B81-40AF-9EDA-EA5B7508B2BC}" srcId="{CD0A8F64-479C-4877-A4F5-8648B11B15DF}" destId="{5B3EF25E-885E-4B28-BAD8-8BDE1C019042}" srcOrd="1" destOrd="0" parTransId="{36C1025A-D08A-4D93-9BD9-B251DF8F2125}" sibTransId="{23020438-1DEF-4BB5-8D5A-2C0384EEE163}"/>
    <dgm:cxn modelId="{8B85B985-19E4-45C1-813A-7917F0C805BD}" type="presOf" srcId="{4A59A4EF-B5B8-4919-9A78-4565A780E877}" destId="{03FA5DAE-4D1F-4EA6-8ABB-5AAB2310263A}" srcOrd="0" destOrd="0" presId="urn:microsoft.com/office/officeart/2005/8/layout/vList2"/>
    <dgm:cxn modelId="{179EF389-65C1-49EB-B016-EE195355AE48}" type="presOf" srcId="{5B3EF25E-885E-4B28-BAD8-8BDE1C019042}" destId="{587AE532-D83B-40FA-8E7B-B0FC78BB5C5D}" srcOrd="0" destOrd="0" presId="urn:microsoft.com/office/officeart/2005/8/layout/vList2"/>
    <dgm:cxn modelId="{60BE499C-58D0-42EA-86B3-155C0EBFBD93}" type="presOf" srcId="{9961FBAB-6B36-408B-B988-2D63B006DC48}" destId="{9C91118F-19F6-420B-B019-48D97E5E8A36}" srcOrd="0" destOrd="0" presId="urn:microsoft.com/office/officeart/2005/8/layout/vList2"/>
    <dgm:cxn modelId="{273541B7-CF3F-4C3A-9E10-6C93354DD0DD}" srcId="{CD0A8F64-479C-4877-A4F5-8648B11B15DF}" destId="{88EA7F6E-4AA6-4C92-964C-653199EC780C}" srcOrd="3" destOrd="0" parTransId="{3211A777-A9E6-4737-AC3B-9E91E1975203}" sibTransId="{F9030A8B-EBA2-4AD6-9BE0-2A9245F927DA}"/>
    <dgm:cxn modelId="{6A80DFBD-DCA4-4ED5-A7DE-C833F5546E9B}" type="presOf" srcId="{CD0A8F64-479C-4877-A4F5-8648B11B15DF}" destId="{0407DD0A-CCA5-4E7F-9A5A-531536A2D81D}" srcOrd="0" destOrd="0" presId="urn:microsoft.com/office/officeart/2005/8/layout/vList2"/>
    <dgm:cxn modelId="{0E80B1FB-306E-42DA-A9CD-D48D27591E0A}" srcId="{CD0A8F64-479C-4877-A4F5-8648B11B15DF}" destId="{4A59A4EF-B5B8-4919-9A78-4565A780E877}" srcOrd="0" destOrd="0" parTransId="{0CE7F99A-98B7-4837-9791-4FCDB106144D}" sibTransId="{F985763C-4870-49AE-971A-DE0BD058B918}"/>
    <dgm:cxn modelId="{462F043B-2235-46AE-BBD0-E239EC084715}" type="presParOf" srcId="{0407DD0A-CCA5-4E7F-9A5A-531536A2D81D}" destId="{03FA5DAE-4D1F-4EA6-8ABB-5AAB2310263A}" srcOrd="0" destOrd="0" presId="urn:microsoft.com/office/officeart/2005/8/layout/vList2"/>
    <dgm:cxn modelId="{2EBA9A34-0FFC-47A5-A86D-F67FF389DAD5}" type="presParOf" srcId="{0407DD0A-CCA5-4E7F-9A5A-531536A2D81D}" destId="{45E22EB9-9D56-4B88-8167-2593033091A6}" srcOrd="1" destOrd="0" presId="urn:microsoft.com/office/officeart/2005/8/layout/vList2"/>
    <dgm:cxn modelId="{C15E126A-527B-46E4-BA76-8CE2A9AA5208}" type="presParOf" srcId="{0407DD0A-CCA5-4E7F-9A5A-531536A2D81D}" destId="{587AE532-D83B-40FA-8E7B-B0FC78BB5C5D}" srcOrd="2" destOrd="0" presId="urn:microsoft.com/office/officeart/2005/8/layout/vList2"/>
    <dgm:cxn modelId="{19A8A6B2-FAC8-4890-A8F8-9A6526E61018}" type="presParOf" srcId="{0407DD0A-CCA5-4E7F-9A5A-531536A2D81D}" destId="{033BB7DD-802E-4EB8-976A-5754EC4EA769}" srcOrd="3" destOrd="0" presId="urn:microsoft.com/office/officeart/2005/8/layout/vList2"/>
    <dgm:cxn modelId="{7C202DB5-591E-45EF-B121-D92BBDB6F5B9}" type="presParOf" srcId="{0407DD0A-CCA5-4E7F-9A5A-531536A2D81D}" destId="{9C91118F-19F6-420B-B019-48D97E5E8A36}" srcOrd="4" destOrd="0" presId="urn:microsoft.com/office/officeart/2005/8/layout/vList2"/>
    <dgm:cxn modelId="{91A8DCC4-55ED-464D-AA4D-AD1C420F6E5E}" type="presParOf" srcId="{0407DD0A-CCA5-4E7F-9A5A-531536A2D81D}" destId="{A33456BB-F434-416F-B23E-25904755AE97}" srcOrd="5" destOrd="0" presId="urn:microsoft.com/office/officeart/2005/8/layout/vList2"/>
    <dgm:cxn modelId="{E23E0550-428F-4E3C-95FC-DD6326AC5475}" type="presParOf" srcId="{0407DD0A-CCA5-4E7F-9A5A-531536A2D81D}" destId="{68CDA474-326C-4024-A9B5-4D26DD70FA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A5DAE-4D1F-4EA6-8ABB-5AAB2310263A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Approximately 14 </a:t>
          </a:r>
          <a:r>
            <a:rPr lang="en-US" sz="4100" u="sng" kern="1200" dirty="0">
              <a:solidFill>
                <a:srgbClr val="0000FF"/>
              </a:solidFill>
            </a:rPr>
            <a:t>species</a:t>
          </a:r>
          <a:endParaRPr lang="en-US" sz="4100" kern="1200" dirty="0">
            <a:solidFill>
              <a:srgbClr val="0000FF"/>
            </a:solidFill>
          </a:endParaRPr>
        </a:p>
      </dsp:txBody>
      <dsp:txXfrm>
        <a:off x="48005" y="79784"/>
        <a:ext cx="10419590" cy="887374"/>
      </dsp:txXfrm>
    </dsp:sp>
    <dsp:sp modelId="{587AE532-D83B-40FA-8E7B-B0FC78BB5C5D}">
      <dsp:nvSpPr>
        <dsp:cNvPr id="0" name=""/>
        <dsp:cNvSpPr/>
      </dsp:nvSpPr>
      <dsp:spPr>
        <a:xfrm>
          <a:off x="0" y="1129698"/>
          <a:ext cx="10515600" cy="98338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u="sng" kern="1200" dirty="0">
              <a:solidFill>
                <a:srgbClr val="0000FF"/>
              </a:solidFill>
            </a:rPr>
            <a:t>Monophyletic</a:t>
          </a:r>
          <a:r>
            <a:rPr lang="en-US" sz="4100" u="none" kern="1200" dirty="0">
              <a:solidFill>
                <a:schemeClr val="bg1"/>
              </a:solidFill>
            </a:rPr>
            <a:t> </a:t>
          </a:r>
          <a:r>
            <a:rPr lang="en-US" sz="4100" u="none" kern="1200" dirty="0">
              <a:solidFill>
                <a:schemeClr val="tx1"/>
              </a:solidFill>
            </a:rPr>
            <a:t>versus</a:t>
          </a:r>
          <a:r>
            <a:rPr lang="en-US" sz="4100" u="none" kern="1200" dirty="0">
              <a:solidFill>
                <a:schemeClr val="bg1"/>
              </a:solidFill>
            </a:rPr>
            <a:t> </a:t>
          </a:r>
          <a:r>
            <a:rPr lang="en-US" sz="4100" u="sng" kern="1200" dirty="0">
              <a:solidFill>
                <a:srgbClr val="0000FF"/>
              </a:solidFill>
            </a:rPr>
            <a:t>paraphyletic</a:t>
          </a:r>
          <a:r>
            <a:rPr lang="en-US" sz="4100" u="sng" kern="1200" dirty="0">
              <a:solidFill>
                <a:schemeClr val="bg1"/>
              </a:solidFill>
            </a:rPr>
            <a:t>  </a:t>
          </a:r>
          <a:endParaRPr lang="en-US" sz="4100" kern="1200" dirty="0">
            <a:solidFill>
              <a:schemeClr val="bg1"/>
            </a:solidFill>
          </a:endParaRPr>
        </a:p>
      </dsp:txBody>
      <dsp:txXfrm>
        <a:off x="48005" y="1177703"/>
        <a:ext cx="10419590" cy="887374"/>
      </dsp:txXfrm>
    </dsp:sp>
    <dsp:sp modelId="{9C91118F-19F6-420B-B019-48D97E5E8A36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Shares ancestor with</a:t>
          </a:r>
          <a:r>
            <a:rPr lang="en-US" sz="4100" kern="1200" dirty="0"/>
            <a:t> </a:t>
          </a:r>
          <a:r>
            <a:rPr lang="en-US" sz="4100" i="1" kern="1200" dirty="0" err="1">
              <a:solidFill>
                <a:schemeClr val="tx1"/>
              </a:solidFill>
            </a:rPr>
            <a:t>Tiaris</a:t>
          </a:r>
          <a:r>
            <a:rPr lang="en-US" sz="4100" kern="1200" dirty="0"/>
            <a:t> </a:t>
          </a:r>
          <a:r>
            <a:rPr lang="en-US" sz="4100" u="sng" kern="1200" dirty="0">
              <a:solidFill>
                <a:srgbClr val="0000FF"/>
              </a:solidFill>
            </a:rPr>
            <a:t>genus </a:t>
          </a:r>
          <a:endParaRPr lang="en-US" sz="4100" kern="1200" dirty="0">
            <a:solidFill>
              <a:srgbClr val="0000FF"/>
            </a:solidFill>
          </a:endParaRPr>
        </a:p>
      </dsp:txBody>
      <dsp:txXfrm>
        <a:off x="48005" y="2282714"/>
        <a:ext cx="10419590" cy="887374"/>
      </dsp:txXfrm>
    </dsp:sp>
    <dsp:sp modelId="{68CDA474-326C-4024-A9B5-4D26DD70FA27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1"/>
              </a:solidFill>
            </a:rPr>
            <a:t>2.3 MYA </a:t>
          </a:r>
        </a:p>
      </dsp:txBody>
      <dsp:txXfrm>
        <a:off x="48005" y="3384179"/>
        <a:ext cx="1041959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AB863-2725-4019-8DAF-37AEF650EFEA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6A40D-A6C4-4F87-98E9-826A8E5A2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BB3EC8-8D3B-46A5-8AEC-E7126C98E75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4D27-5418-4E80-BAD9-3B6C3F454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39E4C-F5A0-4156-9376-127C23DCD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5B98-1633-4096-ACD7-CA9F670E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7D0FD-3B7D-4C6A-BACC-AB439D58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1FE6-F84A-4298-8E40-7F79FDA1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8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4C178-2D82-4349-98A1-5230CFA1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958ED-A718-457B-9388-A2E08442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4AF30-D8B3-4D08-96F8-985AEE5A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C9CF0-5861-4E8F-8AEE-C9B930AC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D4DA-8C93-444A-93FE-070DE609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429BA-D208-49F8-AE6A-8F5A5882A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59DAE-509B-4683-B738-F5128ADEE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4315-51ED-44D4-BC60-5330FEF9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695C-487A-42C8-9168-97CE117C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5B88-20E2-41E1-810C-5604F47E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9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61C9-6D8E-4636-9652-7EA0A19E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3983-3412-48F2-8BE3-71A2094A4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8CFB9-67BB-4AE5-A29C-79F86DDC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20182-0C64-4A76-9774-DFA40A05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1469-0CAB-46BB-8F71-61966097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6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F6A4-7FAE-41F0-A05A-DF00E843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D5861-4AEE-4FF1-8F76-6027FEBF9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8450F-518F-47F7-A667-FE601BC4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CD1E-35FE-4AE9-8EBE-DC95D8E3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4E76C-A8F8-46CF-B775-9DEF6A51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4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C434-DF7D-422B-9B03-68ADA461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5B1F7-3872-41E0-95CB-E20DC97CD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E8FAC-88CC-4009-B595-6B442C3F2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3ADEF-F632-4A67-8F4C-CAFBC157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4D6EB-E6C8-4787-A179-A8B59A73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012B3-C579-4B53-BCC7-B293D53C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02EF-88B8-42A9-8149-E6B74BD4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C122B-3AA8-4734-BAC4-F03E101C6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D9520-E432-4D5C-8390-D1DC0788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6C9B4-E7CA-4051-8D21-0E56B53D3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D21C1-C8B3-48DD-B362-6E8C256D8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8FE54-2018-4E0D-ABBE-11078011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B29B8-8406-4F44-B247-7381943A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8CFC7-CAFF-4096-B822-D9A0F82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3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EC48-48D3-4CF3-9EEC-F6675E48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0D8FE-D7D2-4C11-B216-18EDF19F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51780-FC26-4845-943D-175F719A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991DC-A464-4196-BC59-C9DC199F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4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8B3E9-F989-441B-B136-394DF752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15F73-738C-46F5-AC05-777A1A9B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21BD6-07FF-4933-A8AB-937ADBAB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F0AA-8A1D-4282-B6A2-0B40221B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4833-58C8-410D-96C8-DBD1799B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78D534-A816-4920-A7B2-B74C631BE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EC117-3B27-48D4-A0C8-D8A4638E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C06B-7CEF-48EF-9D28-65EDA551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A826-F38C-4010-9DCB-FED3B860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D2A5-FC6A-4A73-B94E-89A4B02F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BDEBCD-90CB-4DC2-BC15-336183D3D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C36C-B8AA-4456-BAF2-BC6755F4B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5A1E6-872D-4FE7-B652-E542749E4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DD2A2-945B-49E5-A50E-44C87CDD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AF10B-7830-47A1-9025-F786A7FA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E6A02-C43D-434B-BB5E-18A13996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02D60-15AD-4ECB-9778-E0F546091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FA5C-9F1D-4135-A5ED-F870A2B57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9B28-63EE-4266-9DC5-089AA4EBBE1B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818C6-89EC-4708-B4E6-99E79D547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FE8C8-0B77-417A-8443-75E7E53B4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D749-5620-47AF-984B-694CDCA75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9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ow to Travel to the Galapagos Islands | Travel + Leisure">
            <a:extLst>
              <a:ext uri="{FF2B5EF4-FFF2-40B4-BE49-F238E27FC236}">
                <a16:creationId xmlns:a16="http://schemas.microsoft.com/office/drawing/2014/main" id="{00F04F75-5869-4711-A427-923026041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CFC15-0332-400B-80AE-1D571C9B7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623" y="1960770"/>
            <a:ext cx="9579007" cy="847982"/>
          </a:xfrm>
        </p:spPr>
        <p:txBody>
          <a:bodyPr anchor="t">
            <a:noAutofit/>
          </a:bodyPr>
          <a:lstStyle/>
          <a:p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Galapagos:  </a:t>
            </a:r>
            <a:b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Biogeography</a:t>
            </a:r>
            <a:br>
              <a:rPr lang="en-US" sz="8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#2  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1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4B053-3769-4D5B-87E2-105A270B3D65}"/>
              </a:ext>
            </a:extLst>
          </p:cNvPr>
          <p:cNvSpPr txBox="1"/>
          <p:nvPr/>
        </p:nvSpPr>
        <p:spPr>
          <a:xfrm>
            <a:off x="0" y="-8805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Finch Niches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AF4E9-6A9D-4EE4-A144-95B964519F19}"/>
              </a:ext>
            </a:extLst>
          </p:cNvPr>
          <p:cNvSpPr txBox="1"/>
          <p:nvPr/>
        </p:nvSpPr>
        <p:spPr>
          <a:xfrm>
            <a:off x="57726" y="722465"/>
            <a:ext cx="120765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Vampire Finch - </a:t>
            </a:r>
            <a:r>
              <a:rPr lang="en-US" sz="4000" i="1" dirty="0"/>
              <a:t>Geospiza </a:t>
            </a:r>
            <a:r>
              <a:rPr lang="en-US" sz="4000" i="1" dirty="0" err="1"/>
              <a:t>difficilis</a:t>
            </a:r>
            <a:r>
              <a:rPr lang="en-US" sz="4000" i="1" dirty="0"/>
              <a:t> </a:t>
            </a:r>
            <a:r>
              <a:rPr lang="en-US" sz="4000" i="1" dirty="0" err="1"/>
              <a:t>septentrionalis</a:t>
            </a:r>
            <a:endParaRPr lang="en-US" sz="4000" i="1" dirty="0"/>
          </a:p>
          <a:p>
            <a:r>
              <a:rPr lang="en-US" sz="4000" dirty="0"/>
              <a:t>- </a:t>
            </a:r>
            <a:r>
              <a:rPr lang="en-US" sz="4000" u="sng" dirty="0">
                <a:solidFill>
                  <a:srgbClr val="0000FF"/>
                </a:solidFill>
              </a:rPr>
              <a:t>Subspecies</a:t>
            </a:r>
            <a:r>
              <a:rPr lang="en-US" sz="4000" dirty="0"/>
              <a:t> of sharp beaked ground finch</a:t>
            </a:r>
          </a:p>
          <a:p>
            <a:r>
              <a:rPr lang="en-US" sz="4000" dirty="0"/>
              <a:t>- Found </a:t>
            </a:r>
            <a:r>
              <a:rPr lang="en-US" sz="4000" i="1" dirty="0"/>
              <a:t>only</a:t>
            </a:r>
            <a:r>
              <a:rPr lang="en-US" sz="4000" dirty="0"/>
              <a:t> on Darwin and Wolf island</a:t>
            </a:r>
          </a:p>
          <a:p>
            <a:r>
              <a:rPr lang="en-US" sz="4000" dirty="0"/>
              <a:t>- Harsh environments </a:t>
            </a:r>
          </a:p>
          <a:p>
            <a:endParaRPr lang="en-US" sz="4000" dirty="0"/>
          </a:p>
        </p:txBody>
      </p:sp>
      <p:pic>
        <p:nvPicPr>
          <p:cNvPr id="7" name="Picture 2" descr="The Vampire Birds of the Galápagos Have Fascinating Inner Lives - The New  York Times">
            <a:extLst>
              <a:ext uri="{FF2B5EF4-FFF2-40B4-BE49-F238E27FC236}">
                <a16:creationId xmlns:a16="http://schemas.microsoft.com/office/drawing/2014/main" id="{D3380767-ED26-4D6D-9DD2-DAE9316F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645" y="2828041"/>
            <a:ext cx="5993678" cy="40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arwin Island - Galapagos - Mission Blue">
            <a:extLst>
              <a:ext uri="{FF2B5EF4-FFF2-40B4-BE49-F238E27FC236}">
                <a16:creationId xmlns:a16="http://schemas.microsoft.com/office/drawing/2014/main" id="{B4BA0339-0230-4D91-B497-DFFE5E9A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56" y="3775642"/>
            <a:ext cx="4561688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2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0EE4D-EBD1-43B2-A7F8-EBFC29C9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1" y="806824"/>
            <a:ext cx="8104909" cy="523126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248D961-476F-4C75-ADA8-AB656BDC8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754"/>
            <a:ext cx="3822223" cy="1228988"/>
          </a:xfrm>
        </p:spPr>
        <p:txBody>
          <a:bodyPr anchor="t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Galapagos tortoises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19C80-2D5C-4638-8963-DA70D0361AA7}"/>
              </a:ext>
            </a:extLst>
          </p:cNvPr>
          <p:cNvSpPr txBox="1"/>
          <p:nvPr/>
        </p:nvSpPr>
        <p:spPr>
          <a:xfrm>
            <a:off x="160147" y="1735217"/>
            <a:ext cx="3718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56 species of reptiles total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15 species of tortoises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Status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 extinct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 mid-1800’s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 2021 (George)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6 crit. Endangered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 endangered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 vulnerable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69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398973" y="0"/>
            <a:ext cx="9144000" cy="574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ctr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400" b="1" dirty="0">
                <a:solidFill>
                  <a:srgbClr val="000000"/>
                </a:solidFill>
              </a:rPr>
              <a:t>Galapagos iguanas </a:t>
            </a:r>
          </a:p>
        </p:txBody>
      </p:sp>
      <p:pic>
        <p:nvPicPr>
          <p:cNvPr id="3074" name="Picture 2" descr="Green Iguana | Stock image | Colourbox">
            <a:extLst>
              <a:ext uri="{FF2B5EF4-FFF2-40B4-BE49-F238E27FC236}">
                <a16:creationId xmlns:a16="http://schemas.microsoft.com/office/drawing/2014/main" id="{8D035062-0DB4-49BD-A30F-2A2D76E3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60" y="1055309"/>
            <a:ext cx="4457747" cy="29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851D8-A1CE-4DBC-8263-F6674ACF3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15" y="2142362"/>
            <a:ext cx="3510635" cy="1968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E7D945-1B23-4EBA-94BB-29A9E92C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60" y="4316377"/>
            <a:ext cx="4961082" cy="2348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FCE5C-27ED-42D4-8856-C2F2621A103E}"/>
              </a:ext>
            </a:extLst>
          </p:cNvPr>
          <p:cNvSpPr txBox="1"/>
          <p:nvPr/>
        </p:nvSpPr>
        <p:spPr>
          <a:xfrm>
            <a:off x="7154092" y="889071"/>
            <a:ext cx="484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Marine - </a:t>
            </a:r>
            <a:r>
              <a:rPr lang="en-US" sz="2400" i="1" dirty="0" err="1"/>
              <a:t>Amblyrhynchus</a:t>
            </a:r>
            <a:r>
              <a:rPr lang="en-US" sz="2400" i="1" dirty="0"/>
              <a:t> </a:t>
            </a:r>
            <a:r>
              <a:rPr lang="en-US" sz="2400" i="1" dirty="0" err="1"/>
              <a:t>cristatus</a:t>
            </a:r>
            <a:r>
              <a:rPr lang="en-US" sz="2400" dirty="0"/>
              <a:t>, 11 subspecies total </a:t>
            </a:r>
            <a:r>
              <a:rPr lang="en-US" sz="2400" b="1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5F47D8-F352-483F-AA0D-BD47877A5388}"/>
              </a:ext>
            </a:extLst>
          </p:cNvPr>
          <p:cNvSpPr txBox="1"/>
          <p:nvPr/>
        </p:nvSpPr>
        <p:spPr>
          <a:xfrm>
            <a:off x="368086" y="5408911"/>
            <a:ext cx="332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Terrestrial – </a:t>
            </a:r>
          </a:p>
          <a:p>
            <a:r>
              <a:rPr lang="en-US" sz="2400" i="1" dirty="0" err="1"/>
              <a:t>Conolophus</a:t>
            </a:r>
            <a:r>
              <a:rPr lang="en-US" sz="2400" i="1" dirty="0"/>
              <a:t> </a:t>
            </a:r>
            <a:r>
              <a:rPr lang="en-US" sz="2400" i="1" dirty="0" err="1"/>
              <a:t>subcristatus</a:t>
            </a:r>
            <a:r>
              <a:rPr lang="en-US" sz="2400" dirty="0"/>
              <a:t>, </a:t>
            </a:r>
          </a:p>
          <a:p>
            <a:r>
              <a:rPr lang="en-US" sz="2400" b="1" dirty="0"/>
              <a:t>3 species total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1D1B2-2B5C-46D7-B9D8-5A600FDF43E5}"/>
              </a:ext>
            </a:extLst>
          </p:cNvPr>
          <p:cNvSpPr txBox="1"/>
          <p:nvPr/>
        </p:nvSpPr>
        <p:spPr>
          <a:xfrm>
            <a:off x="190140" y="169705"/>
            <a:ext cx="3322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Mainland ancestor -</a:t>
            </a:r>
            <a:r>
              <a:rPr lang="en-US" sz="2400" i="1" dirty="0"/>
              <a:t>Iguana </a:t>
            </a:r>
            <a:r>
              <a:rPr lang="en-US" sz="2400" i="1" dirty="0" err="1"/>
              <a:t>iguana</a:t>
            </a:r>
            <a:r>
              <a:rPr lang="en-US" sz="2400" b="1" i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017245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4874-7629-4DA7-B6CD-8E84300D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08496"/>
            <a:ext cx="6026458" cy="917328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Biogeography </a:t>
            </a:r>
          </a:p>
        </p:txBody>
      </p:sp>
      <p:pic>
        <p:nvPicPr>
          <p:cNvPr id="6146" name="Picture 2" descr="Latest section “Biogeography and Macroecology” now open for submissions –  Science &amp; research news | Frontiers">
            <a:extLst>
              <a:ext uri="{FF2B5EF4-FFF2-40B4-BE49-F238E27FC236}">
                <a16:creationId xmlns:a16="http://schemas.microsoft.com/office/drawing/2014/main" id="{3446D4C5-F95C-40D9-9792-77ADA775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99" y="0"/>
            <a:ext cx="661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17B2F-A578-47D2-AF6B-77920F7D32D7}"/>
              </a:ext>
            </a:extLst>
          </p:cNvPr>
          <p:cNvSpPr txBox="1"/>
          <p:nvPr/>
        </p:nvSpPr>
        <p:spPr>
          <a:xfrm>
            <a:off x="152400" y="1059961"/>
            <a:ext cx="66182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The study of the geographical distribution of organisms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Unites concepts from: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Ecology 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Evolutionary biology 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Taxonomy 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Genetics </a:t>
            </a:r>
          </a:p>
          <a:p>
            <a:pPr marL="914400" lvl="1" indent="-457200">
              <a:buFontTx/>
              <a:buChar char="-"/>
            </a:pPr>
            <a:r>
              <a:rPr lang="en-US" sz="2800" dirty="0"/>
              <a:t>Geology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29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4874-7629-4DA7-B6CD-8E84300D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7708"/>
            <a:ext cx="12039600" cy="91732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Biogeography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17B2F-A578-47D2-AF6B-77920F7D32D7}"/>
              </a:ext>
            </a:extLst>
          </p:cNvPr>
          <p:cNvSpPr txBox="1"/>
          <p:nvPr/>
        </p:nvSpPr>
        <p:spPr>
          <a:xfrm>
            <a:off x="-1" y="702817"/>
            <a:ext cx="825398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The study of isolated populations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Darwin (1860’s), MacArthur and E.O. Wilson (1960’s)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Isolated populations: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dirty="0"/>
              <a:t>Less area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dirty="0"/>
              <a:t>Fewer species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dirty="0"/>
              <a:t>Alterations in </a:t>
            </a:r>
            <a:r>
              <a:rPr lang="en-US" sz="3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populations</a:t>
            </a:r>
            <a:r>
              <a:rPr lang="en-US" sz="3600" dirty="0"/>
              <a:t>/</a:t>
            </a:r>
            <a:r>
              <a:rPr lang="en-US" sz="3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</a:t>
            </a:r>
            <a:r>
              <a:rPr lang="en-US" sz="3600" dirty="0"/>
              <a:t> </a:t>
            </a:r>
          </a:p>
          <a:p>
            <a:pPr lvl="1"/>
            <a:r>
              <a:rPr lang="en-US" sz="3600" dirty="0"/>
              <a:t>    are more easily observable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3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Endemic</a:t>
            </a:r>
            <a:r>
              <a:rPr lang="en-US" sz="3600" dirty="0"/>
              <a:t> species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 What makes Galapagos unique?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7170" name="Picture 2" descr="Guide to Galapagos Islands Names: 33 Islands and Islets | Latin Roots Travel">
            <a:extLst>
              <a:ext uri="{FF2B5EF4-FFF2-40B4-BE49-F238E27FC236}">
                <a16:creationId xmlns:a16="http://schemas.microsoft.com/office/drawing/2014/main" id="{E483FE65-2AD1-4123-A6FE-DD6C271C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60" y="1781592"/>
            <a:ext cx="5506940" cy="4577644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2BB5-A603-4C03-98A5-645EBD17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94545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Galapagos Finches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50E4E81-9D60-B49A-53D0-07B522C82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61202"/>
              </p:ext>
            </p:extLst>
          </p:nvPr>
        </p:nvGraphicFramePr>
        <p:xfrm>
          <a:off x="173181" y="8128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56CAD2-FE8C-4374-BEA9-8051529078A3}"/>
              </a:ext>
            </a:extLst>
          </p:cNvPr>
          <p:cNvSpPr/>
          <p:nvPr/>
        </p:nvSpPr>
        <p:spPr>
          <a:xfrm>
            <a:off x="7734391" y="6357843"/>
            <a:ext cx="437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arial" panose="020B0604020202020204" pitchFamily="34" charset="0"/>
              </a:rPr>
              <a:t>Tiaris</a:t>
            </a:r>
            <a:r>
              <a:rPr lang="en-US" b="1" i="1" dirty="0">
                <a:latin typeface="arial" panose="020B0604020202020204" pitchFamily="34" charset="0"/>
              </a:rPr>
              <a:t> obscura</a:t>
            </a:r>
            <a:r>
              <a:rPr lang="en-US" b="1" dirty="0">
                <a:latin typeface="arial" panose="020B0604020202020204" pitchFamily="34" charset="0"/>
              </a:rPr>
              <a:t>, Dull-colored </a:t>
            </a:r>
            <a:r>
              <a:rPr lang="en-US" b="1" dirty="0" err="1">
                <a:latin typeface="arial" panose="020B0604020202020204" pitchFamily="34" charset="0"/>
              </a:rPr>
              <a:t>Grassquit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AB0B7-6CBF-44C9-A1E4-48F83575B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91" y="3429000"/>
            <a:ext cx="4448084" cy="2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0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38C41-E78D-4C85-AE59-83EFC9D3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2" y="0"/>
            <a:ext cx="9963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ee of Darwin's finches - Galapagos Conservation Trust">
            <a:extLst>
              <a:ext uri="{FF2B5EF4-FFF2-40B4-BE49-F238E27FC236}">
                <a16:creationId xmlns:a16="http://schemas.microsoft.com/office/drawing/2014/main" id="{68063106-EA94-43F8-A6B1-A0A951598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64" y="1748390"/>
            <a:ext cx="7135667" cy="508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4B053-3769-4D5B-87E2-105A270B3D65}"/>
              </a:ext>
            </a:extLst>
          </p:cNvPr>
          <p:cNvSpPr txBox="1"/>
          <p:nvPr/>
        </p:nvSpPr>
        <p:spPr>
          <a:xfrm>
            <a:off x="-1" y="-19828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Radiation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AF4E9-6A9D-4EE4-A144-95B964519F19}"/>
              </a:ext>
            </a:extLst>
          </p:cNvPr>
          <p:cNvSpPr txBox="1"/>
          <p:nvPr/>
        </p:nvSpPr>
        <p:spPr>
          <a:xfrm>
            <a:off x="115453" y="665500"/>
            <a:ext cx="1196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 Alteration of an ancestral species to fill various niches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902A0-4931-4AFD-B802-4E2F096C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4" y="3507766"/>
            <a:ext cx="4071105" cy="3060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6399C-9D99-46BF-A060-BD07B494B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55" y="1451123"/>
            <a:ext cx="2026421" cy="1323887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34FC9488-073C-4006-A10E-376DE187625C}"/>
              </a:ext>
            </a:extLst>
          </p:cNvPr>
          <p:cNvSpPr/>
          <p:nvPr/>
        </p:nvSpPr>
        <p:spPr>
          <a:xfrm>
            <a:off x="1599135" y="2930485"/>
            <a:ext cx="532660" cy="661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4B053-3769-4D5B-87E2-105A270B3D65}"/>
              </a:ext>
            </a:extLst>
          </p:cNvPr>
          <p:cNvSpPr txBox="1"/>
          <p:nvPr/>
        </p:nvSpPr>
        <p:spPr>
          <a:xfrm>
            <a:off x="0" y="21678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Adaptive Radiation –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AF4E9-6A9D-4EE4-A144-95B964519F19}"/>
              </a:ext>
            </a:extLst>
          </p:cNvPr>
          <p:cNvSpPr txBox="1"/>
          <p:nvPr/>
        </p:nvSpPr>
        <p:spPr>
          <a:xfrm>
            <a:off x="115453" y="844385"/>
            <a:ext cx="1207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 </a:t>
            </a:r>
            <a:r>
              <a:rPr lang="en-US" sz="4000" u="sng" dirty="0">
                <a:solidFill>
                  <a:srgbClr val="0000FF"/>
                </a:solidFill>
              </a:rPr>
              <a:t>Natural selection </a:t>
            </a:r>
            <a:r>
              <a:rPr lang="en-US" sz="4000" dirty="0"/>
              <a:t>– Differential contributions to the next  </a:t>
            </a:r>
          </a:p>
          <a:p>
            <a:r>
              <a:rPr lang="en-US" sz="4000" dirty="0"/>
              <a:t>   generation based on fitness</a:t>
            </a:r>
            <a:br>
              <a:rPr lang="en-US" sz="4000" dirty="0"/>
            </a:br>
            <a:r>
              <a:rPr lang="en-US" sz="4000" dirty="0"/>
              <a:t>- </a:t>
            </a:r>
            <a:r>
              <a:rPr lang="en-US" sz="4000" u="sng" dirty="0">
                <a:solidFill>
                  <a:srgbClr val="0000FF"/>
                </a:solidFill>
              </a:rPr>
              <a:t>Niche</a:t>
            </a:r>
            <a:r>
              <a:rPr lang="en-US" sz="4000" dirty="0"/>
              <a:t> – Relationship of a species to </a:t>
            </a:r>
            <a:r>
              <a:rPr lang="en-US" sz="4000" u="sng" dirty="0">
                <a:solidFill>
                  <a:srgbClr val="0000FF"/>
                </a:solidFill>
              </a:rPr>
              <a:t>biotic</a:t>
            </a:r>
            <a:r>
              <a:rPr lang="en-US" sz="4000" dirty="0"/>
              <a:t> and </a:t>
            </a:r>
            <a:r>
              <a:rPr lang="en-US" sz="4000" u="sng" dirty="0">
                <a:solidFill>
                  <a:srgbClr val="0000FF"/>
                </a:solidFill>
              </a:rPr>
              <a:t>abiotic</a:t>
            </a:r>
            <a:r>
              <a:rPr lang="en-US" sz="4000" dirty="0"/>
              <a:t>   </a:t>
            </a:r>
          </a:p>
          <a:p>
            <a:r>
              <a:rPr lang="en-US" sz="4000" dirty="0"/>
              <a:t>  factors    </a:t>
            </a:r>
          </a:p>
        </p:txBody>
      </p:sp>
      <p:pic>
        <p:nvPicPr>
          <p:cNvPr id="5" name="Picture 4" descr="Islands | Floreana, Galápagos — darren sears | worldviews">
            <a:extLst>
              <a:ext uri="{FF2B5EF4-FFF2-40B4-BE49-F238E27FC236}">
                <a16:creationId xmlns:a16="http://schemas.microsoft.com/office/drawing/2014/main" id="{D6694316-B23F-43CE-A758-FD7C68A8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1" y="3678308"/>
            <a:ext cx="4626654" cy="30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1A6FB-A9F8-4D38-98F0-E85C52D4E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06" y="3410207"/>
            <a:ext cx="4626654" cy="33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3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4B053-3769-4D5B-87E2-105A270B3D65}"/>
              </a:ext>
            </a:extLst>
          </p:cNvPr>
          <p:cNvSpPr txBox="1"/>
          <p:nvPr/>
        </p:nvSpPr>
        <p:spPr>
          <a:xfrm>
            <a:off x="0" y="-8805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Finch Niches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AF4E9-6A9D-4EE4-A144-95B964519F19}"/>
              </a:ext>
            </a:extLst>
          </p:cNvPr>
          <p:cNvSpPr txBox="1"/>
          <p:nvPr/>
        </p:nvSpPr>
        <p:spPr>
          <a:xfrm>
            <a:off x="115454" y="600213"/>
            <a:ext cx="12076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Small Ground Finch - </a:t>
            </a:r>
            <a:r>
              <a:rPr lang="en-US" sz="4000" i="1" dirty="0"/>
              <a:t>Geospiza </a:t>
            </a:r>
            <a:r>
              <a:rPr lang="en-US" sz="4000" i="1" dirty="0" err="1"/>
              <a:t>fuliginosa</a:t>
            </a:r>
            <a:endParaRPr lang="en-US" sz="4000" i="1" dirty="0"/>
          </a:p>
          <a:p>
            <a:r>
              <a:rPr lang="en-US" sz="4000" dirty="0"/>
              <a:t>- Feeds on seeds on parasites from tortoises  and iguanas </a:t>
            </a:r>
          </a:p>
          <a:p>
            <a:r>
              <a:rPr lang="en-US" sz="4000" dirty="0"/>
              <a:t>- Found on every island </a:t>
            </a:r>
            <a:r>
              <a:rPr lang="en-US" sz="4000" i="1" dirty="0"/>
              <a:t>except</a:t>
            </a:r>
            <a:r>
              <a:rPr lang="en-US" sz="4000" dirty="0"/>
              <a:t> Wolf, Darwin, and   </a:t>
            </a:r>
          </a:p>
          <a:p>
            <a:r>
              <a:rPr lang="en-US" sz="4000" dirty="0"/>
              <a:t>  </a:t>
            </a:r>
            <a:r>
              <a:rPr lang="en-US" sz="4000" dirty="0" err="1"/>
              <a:t>Genovesa</a:t>
            </a:r>
            <a:r>
              <a:rPr lang="en-US" sz="4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C131F-A520-4564-A540-992CCE19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917" y="3517639"/>
            <a:ext cx="3227443" cy="3275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FED458-CD6C-4CE4-B2C7-9AD9D1EA8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101" y="2695756"/>
            <a:ext cx="6010347" cy="39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8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04B053-3769-4D5B-87E2-105A270B3D65}"/>
              </a:ext>
            </a:extLst>
          </p:cNvPr>
          <p:cNvSpPr txBox="1"/>
          <p:nvPr/>
        </p:nvSpPr>
        <p:spPr>
          <a:xfrm>
            <a:off x="0" y="-8805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Finch Niches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AF4E9-6A9D-4EE4-A144-95B964519F19}"/>
              </a:ext>
            </a:extLst>
          </p:cNvPr>
          <p:cNvSpPr txBox="1"/>
          <p:nvPr/>
        </p:nvSpPr>
        <p:spPr>
          <a:xfrm>
            <a:off x="115454" y="710733"/>
            <a:ext cx="12076545" cy="221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Common Cactus Finch - </a:t>
            </a:r>
            <a:r>
              <a:rPr lang="en-US" sz="4000" i="1" dirty="0"/>
              <a:t>Geospiza scandens</a:t>
            </a:r>
          </a:p>
          <a:p>
            <a:r>
              <a:rPr lang="en-US" sz="4000" dirty="0"/>
              <a:t>- </a:t>
            </a:r>
            <a:r>
              <a:rPr lang="en-US" sz="3600" dirty="0"/>
              <a:t>Feeds on pulp, fruit, flowers, and insects associated with cacti  </a:t>
            </a:r>
          </a:p>
          <a:p>
            <a:r>
              <a:rPr lang="en-US" sz="3600" dirty="0"/>
              <a:t>- Found on most islands, only in arid lowlands</a:t>
            </a:r>
          </a:p>
          <a:p>
            <a:r>
              <a:rPr lang="en-US" sz="3600" dirty="0"/>
              <a:t>- Nests in cacti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1A273-6013-41BD-80DC-FB87C46E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136" y="2613279"/>
            <a:ext cx="5317041" cy="41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0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267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The Galapagos:   Island Biogeography Meeting #2   </vt:lpstr>
      <vt:lpstr>Biogeography </vt:lpstr>
      <vt:lpstr>Island Biogeography </vt:lpstr>
      <vt:lpstr>Galapagos Finches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Galapagos tortoises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Galapagos:   Island Biogeography</dc:title>
  <dc:creator>Brammell, Ben</dc:creator>
  <cp:lastModifiedBy>B. Brammell</cp:lastModifiedBy>
  <cp:revision>49</cp:revision>
  <dcterms:created xsi:type="dcterms:W3CDTF">2022-03-26T16:25:57Z</dcterms:created>
  <dcterms:modified xsi:type="dcterms:W3CDTF">2025-03-28T11:50:49Z</dcterms:modified>
</cp:coreProperties>
</file>