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62" r:id="rId4"/>
    <p:sldId id="269" r:id="rId5"/>
    <p:sldId id="259" r:id="rId6"/>
    <p:sldId id="265" r:id="rId7"/>
    <p:sldId id="263" r:id="rId8"/>
    <p:sldId id="264" r:id="rId9"/>
    <p:sldId id="258" r:id="rId10"/>
    <p:sldId id="260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CB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8BB8-2756-44F4-B6ED-5EB09334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0971B-EB87-4A6A-8F08-E20DE7A5F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49534-7554-467F-AB2E-742C36F2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6AD-6144-462B-B6F9-587C03DD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32A1-E2BF-48B3-861D-2E715EDD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A7B2-BACF-40E4-B58C-1B4164D8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09584-167F-4F1C-8E3E-8841A2012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41877-6D7A-4445-B4DB-4E1C0F1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6DCD6-D52C-4591-AA56-6F069B39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94BD6-41AB-4A30-BF3E-49E780DF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1EB8DB-00A4-4AA8-BF6D-97466E132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F547D-137A-41DC-93B4-A1A61B28A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C73BD-4EE1-4BD9-B51C-B2F41084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AC505-CA55-452C-A1BD-24A44E0B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F7E79-52E4-4F77-A78D-381DACBE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2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32CA-8108-41A0-A747-231265E9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0AF0E-CC40-46C2-A029-F01630DFF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D152-D1DD-4B9E-8E5E-29C10ED5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C2641-91BA-4157-88D9-CF80D681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352DF-8E8C-4FA1-BEAC-95976AD7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4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D4C8-1DA2-496A-9639-63180D5C6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1487A-67E4-41B2-A4AC-32ABFE460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A520-61B1-4186-8D1E-5FBA6A24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8080-C1B8-433F-A7F6-D6172FD9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51FD2-6560-4B4C-AFE4-D4E2720D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B00E-F694-4564-BA7E-52CFC91E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7A3A-EFB1-4A96-92D9-9AE9082D3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D9B58-4383-44BA-821A-73E2BBB74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345C-3B5B-47F1-8291-2EB48E26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7C55B-1047-4F8E-948D-E1440796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C2E04-9E89-48F4-AEEE-15F89B9D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3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0610-7C5E-4517-ADF2-17758674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FA3C-BEEE-475E-AB2E-33DD50603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8417D-8142-4620-BC50-AEBADDF5E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DC206-C605-4513-B6D0-5173AA1D4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DBC49E-4665-4CC1-9BD5-555DE8864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60E82-51D4-4C44-B5DE-C617B797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23F73-5B5E-4810-8CD5-58B09AC3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DA9367-7F07-4638-9ABC-19AA1207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BC6BB-26D1-4134-BE4E-947D88C4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F4867-DB1F-41F2-A19E-3E3EDFB7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A3915-4DE2-4A2B-B66F-5744BCAB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BF3D1-0ED8-4A2F-A926-35FC2B0A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0E456-BE39-4C8D-8928-F6BCEE07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2C21C-9D26-4368-B401-3B7F7668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01DF0-F55F-4CA9-9C3D-9571AC77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997-8D9B-42AD-B6EF-6A805274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576A1-BDA1-461B-AF20-5B73D0CD6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434C6-FE5B-4D18-A0CE-40C4537BE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6B90C-D532-42DB-84BD-FBAD0A92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790C4-3BC7-4CD4-94CF-1C93BFF4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0187A-3853-4F89-8F2F-C7C5CC82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9F72-FA9D-4A54-AECC-07A9C533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B4892-913C-48B2-91CD-BD55065F1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4D8EC-A43E-4FA9-8EB9-1DAE54F2D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E6A07-5CF2-4614-B6E0-05E00CDD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A0EDB-8BCE-4C6C-B31A-C9E29447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66EC2-54CF-443A-BA1C-3481730B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8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6EFFC-8EB6-4665-9A16-624EE0B2A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BED55-E249-486B-9515-6D382119E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E740-5B7E-4451-ABFC-74177F39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FD9D-4E06-4A27-954F-ABCD8DD5EF9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706CE-C60D-40B5-ACC6-7DA2AED2D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5B57A-42E3-4EC7-AD75-F0CC75150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B44D-D94A-412B-A34B-137914064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8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GIieZdHFS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o Travel to the Galapagos Islands | Travel + Leisure">
            <a:extLst>
              <a:ext uri="{FF2B5EF4-FFF2-40B4-BE49-F238E27FC236}">
                <a16:creationId xmlns:a16="http://schemas.microsoft.com/office/drawing/2014/main" id="{00F04F75-5869-4711-A427-923026041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CFC15-0332-400B-80AE-1D571C9B7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5623" y="1960770"/>
            <a:ext cx="9579007" cy="847982"/>
          </a:xfrm>
        </p:spPr>
        <p:txBody>
          <a:bodyPr anchor="t">
            <a:noAutofit/>
          </a:bodyPr>
          <a:lstStyle/>
          <a:p>
            <a: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Galapagos:  </a:t>
            </a:r>
            <a:b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and Brief History</a:t>
            </a:r>
          </a:p>
        </p:txBody>
      </p:sp>
    </p:spTree>
    <p:extLst>
      <p:ext uri="{BB962C8B-B14F-4D97-AF65-F5344CB8AC3E}">
        <p14:creationId xmlns:p14="http://schemas.microsoft.com/office/powerpoint/2010/main" val="2396419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D6D6-606B-49DD-88AF-C00938E0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F7CE2-B6D3-4FD0-A9F7-91EDBDB8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Galápagos Eco Friendly: The Blog: Isabela Island Visitor Sites Part II -  Sites Visited by Boat">
            <a:extLst>
              <a:ext uri="{FF2B5EF4-FFF2-40B4-BE49-F238E27FC236}">
                <a16:creationId xmlns:a16="http://schemas.microsoft.com/office/drawing/2014/main" id="{F3F7D833-5F28-47B7-8EBF-30DED645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-139679"/>
            <a:ext cx="5936762" cy="70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slands | Floreana, Galápagos — darren sears | worldviews">
            <a:extLst>
              <a:ext uri="{FF2B5EF4-FFF2-40B4-BE49-F238E27FC236}">
                <a16:creationId xmlns:a16="http://schemas.microsoft.com/office/drawing/2014/main" id="{475B79FF-B132-4EE6-8B60-3FC44F7B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06" y="68333"/>
            <a:ext cx="4626654" cy="30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228F4-54EF-4A88-951C-5F6C2100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06" y="3410207"/>
            <a:ext cx="4626654" cy="33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istory Of The Galapagos Islands Facts &amp;amp; Charles Darwin History">
            <a:extLst>
              <a:ext uri="{FF2B5EF4-FFF2-40B4-BE49-F238E27FC236}">
                <a16:creationId xmlns:a16="http://schemas.microsoft.com/office/drawing/2014/main" id="{B2628CF4-797C-40B6-A75E-8AF6BC73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" b="1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8F2A8-D9FE-4825-8330-EC9EC349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-9"/>
            <a:ext cx="10515600" cy="9448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Galapagos History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6B16B4-9581-4E83-AA73-9241A8A9A9C4}"/>
              </a:ext>
            </a:extLst>
          </p:cNvPr>
          <p:cNvSpPr txBox="1">
            <a:spLocks/>
          </p:cNvSpPr>
          <p:nvPr/>
        </p:nvSpPr>
        <p:spPr>
          <a:xfrm>
            <a:off x="119108" y="944880"/>
            <a:ext cx="12072871" cy="591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Discovered by western world in 1535 </a:t>
            </a:r>
          </a:p>
          <a:p>
            <a:pPr marL="228600" lvl="1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- Bishop of Panama, described harsh, desert-like conditions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Primarily utilized by pirate and whalers through 1800</a:t>
            </a:r>
          </a:p>
          <a:p>
            <a:pPr marL="228600" lvl="1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Nice location for both, sperm whales and trade route</a:t>
            </a:r>
          </a:p>
          <a:p>
            <a:pPr marL="228600" lvl="1"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Killed 1000’s of tortoises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Annexed by Ecuador in Feb. 12, 1832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Small communities established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Darwin 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Voyage Dec. 27, 1831 – Oct. 2, 1836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 Galapagos Sept. 15, 1835 – Oct. 17</a:t>
            </a:r>
            <a:r>
              <a:rPr lang="en-US" sz="30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101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istory Of The Galapagos Islands Facts &amp;amp; Charles Darwin History">
            <a:extLst>
              <a:ext uri="{FF2B5EF4-FFF2-40B4-BE49-F238E27FC236}">
                <a16:creationId xmlns:a16="http://schemas.microsoft.com/office/drawing/2014/main" id="{B2628CF4-797C-40B6-A75E-8AF6BC73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" b="1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8F2A8-D9FE-4825-8330-EC9EC349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-9"/>
            <a:ext cx="10515600" cy="9448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dirty="0">
                <a:solidFill>
                  <a:srgbClr val="FFFFFF"/>
                </a:solidFill>
              </a:rPr>
              <a:t>Brief Galapagos History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6B16B4-9581-4E83-AA73-9241A8A9A9C4}"/>
              </a:ext>
            </a:extLst>
          </p:cNvPr>
          <p:cNvSpPr txBox="1">
            <a:spLocks/>
          </p:cNvSpPr>
          <p:nvPr/>
        </p:nvSpPr>
        <p:spPr>
          <a:xfrm>
            <a:off x="119108" y="751841"/>
            <a:ext cx="120728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Anthropogenic impact </a:t>
            </a:r>
          </a:p>
          <a:p>
            <a:pPr lvl="1"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Tortoise capture, 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ntroduced species, f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ires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First wildlife sanctuaries 1934</a:t>
            </a:r>
          </a:p>
          <a:p>
            <a:pPr indent="-2286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NP established in 1959</a:t>
            </a:r>
          </a:p>
          <a:p>
            <a:pPr>
              <a:spcAft>
                <a:spcPts val="600"/>
              </a:spcAft>
            </a:pP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22177-E602-4910-8977-32D1CCD59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159" y="2885440"/>
            <a:ext cx="5559385" cy="36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90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4355-CBE0-434D-83D6-D18E7429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A93F-5087-41A8-8EA4-B9674902A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alapagos Islands | Location, Animals, &amp;amp; Facts | Britannica">
            <a:extLst>
              <a:ext uri="{FF2B5EF4-FFF2-40B4-BE49-F238E27FC236}">
                <a16:creationId xmlns:a16="http://schemas.microsoft.com/office/drawing/2014/main" id="{85D8F358-0A51-4CF2-89A4-B48E9B9A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22" y="-177799"/>
            <a:ext cx="12489585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DF7A69-4977-455D-A64E-FF08888CE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8275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6BF62-7A40-490F-8A40-445658ABD356}"/>
              </a:ext>
            </a:extLst>
          </p:cNvPr>
          <p:cNvSpPr txBox="1"/>
          <p:nvPr/>
        </p:nvSpPr>
        <p:spPr>
          <a:xfrm>
            <a:off x="7883371" y="-3"/>
            <a:ext cx="4308629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Galapagos Islands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- 127 islands, islets, and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 rocks</a:t>
            </a:r>
            <a:br>
              <a:rPr lang="en-US" sz="2800" dirty="0"/>
            </a:br>
            <a:r>
              <a:rPr lang="en-US" sz="2800" dirty="0"/>
              <a:t>- </a:t>
            </a:r>
            <a:r>
              <a:rPr lang="en-US" sz="2800" b="1" u="sng" dirty="0">
                <a:solidFill>
                  <a:srgbClr val="FF0000"/>
                </a:solidFill>
              </a:rPr>
              <a:t>19</a:t>
            </a:r>
            <a:r>
              <a:rPr lang="en-US" sz="2800" dirty="0"/>
              <a:t> are large, 4 inhabited </a:t>
            </a:r>
            <a:br>
              <a:rPr lang="en-US" sz="2800" dirty="0"/>
            </a:br>
            <a:r>
              <a:rPr lang="en-US" sz="2800" dirty="0"/>
              <a:t>- </a:t>
            </a:r>
            <a:r>
              <a:rPr lang="en-US" sz="2800" b="1" u="sng" dirty="0">
                <a:solidFill>
                  <a:srgbClr val="FF0000"/>
                </a:solidFill>
              </a:rPr>
              <a:t>97%</a:t>
            </a:r>
            <a:r>
              <a:rPr lang="en-US" sz="2800" dirty="0"/>
              <a:t> of surface was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 declared a national park in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 1959 </a:t>
            </a:r>
            <a:br>
              <a:rPr lang="en-US" sz="2800" dirty="0"/>
            </a:br>
            <a:r>
              <a:rPr lang="en-US" sz="2800" dirty="0"/>
              <a:t>- Galapagos Marine Reserve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 was created in 1986</a:t>
            </a:r>
            <a:br>
              <a:rPr lang="en-US" sz="2800" dirty="0"/>
            </a:br>
            <a:r>
              <a:rPr lang="en-US" sz="2800" dirty="0"/>
              <a:t>     - Extending 40 miles from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      outermost islands  </a:t>
            </a:r>
            <a:br>
              <a:rPr lang="en-US" sz="2800" dirty="0"/>
            </a:br>
            <a:r>
              <a:rPr lang="en-US" sz="2800" dirty="0"/>
              <a:t>- Approximately </a:t>
            </a:r>
            <a:r>
              <a:rPr lang="en-US" sz="2800" b="1" u="sng" dirty="0">
                <a:solidFill>
                  <a:srgbClr val="FF0000"/>
                </a:solidFill>
              </a:rPr>
              <a:t>30,000</a:t>
            </a:r>
            <a:r>
              <a:rPr lang="en-US" sz="28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  people live on the islands</a:t>
            </a:r>
          </a:p>
        </p:txBody>
      </p:sp>
    </p:spTree>
    <p:extLst>
      <p:ext uri="{BB962C8B-B14F-4D97-AF65-F5344CB8AC3E}">
        <p14:creationId xmlns:p14="http://schemas.microsoft.com/office/powerpoint/2010/main" val="281882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8546-1630-461E-A901-3691AACE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2328E1A-01C7-4AC2-B553-770876D38D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727" y="103909"/>
            <a:ext cx="11822546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C103-5CAE-4C94-8E5F-4C4EE847B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FCCF-207B-441D-AE44-5B9C49537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06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7DE8E-F6C4-4782-B14D-84164068F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2" y="0"/>
            <a:ext cx="10854977" cy="6864989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C1BE79D2-6948-4805-8D30-55DDF32E5583}"/>
              </a:ext>
            </a:extLst>
          </p:cNvPr>
          <p:cNvCxnSpPr>
            <a:cxnSpLocks/>
          </p:cNvCxnSpPr>
          <p:nvPr/>
        </p:nvCxnSpPr>
        <p:spPr>
          <a:xfrm rot="10800000">
            <a:off x="6847841" y="3891281"/>
            <a:ext cx="2522541" cy="526249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8E0A2074-D4AA-476C-8806-BE5087FB93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01440" y="4040734"/>
            <a:ext cx="2682732" cy="897025"/>
          </a:xfrm>
          <a:prstGeom prst="curvedConnector3">
            <a:avLst>
              <a:gd name="adj1" fmla="val 50000"/>
            </a:avLst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E6FD6683-A211-45A2-B068-20034987CABD}"/>
              </a:ext>
            </a:extLst>
          </p:cNvPr>
          <p:cNvCxnSpPr>
            <a:cxnSpLocks/>
          </p:cNvCxnSpPr>
          <p:nvPr/>
        </p:nvCxnSpPr>
        <p:spPr>
          <a:xfrm flipV="1">
            <a:off x="3713478" y="4154405"/>
            <a:ext cx="2946402" cy="918292"/>
          </a:xfrm>
          <a:prstGeom prst="curvedConnector3">
            <a:avLst>
              <a:gd name="adj1" fmla="val 57586"/>
            </a:avLst>
          </a:prstGeom>
          <a:ln w="57150">
            <a:solidFill>
              <a:srgbClr val="E40C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98A7705C-653C-41F1-A907-1C0DBB30930E}"/>
              </a:ext>
            </a:extLst>
          </p:cNvPr>
          <p:cNvCxnSpPr>
            <a:cxnSpLocks/>
          </p:cNvCxnSpPr>
          <p:nvPr/>
        </p:nvCxnSpPr>
        <p:spPr>
          <a:xfrm>
            <a:off x="6847841" y="4040734"/>
            <a:ext cx="2316479" cy="551173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8B2EA18-E2D5-4AB8-A7C3-896B795377E8}"/>
              </a:ext>
            </a:extLst>
          </p:cNvPr>
          <p:cNvSpPr txBox="1"/>
          <p:nvPr/>
        </p:nvSpPr>
        <p:spPr>
          <a:xfrm>
            <a:off x="3576320" y="67593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2022 Galapagos Trip </a:t>
            </a:r>
          </a:p>
        </p:txBody>
      </p:sp>
    </p:spTree>
    <p:extLst>
      <p:ext uri="{BB962C8B-B14F-4D97-AF65-F5344CB8AC3E}">
        <p14:creationId xmlns:p14="http://schemas.microsoft.com/office/powerpoint/2010/main" val="54273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055BED9-EBB3-4722-9C6C-044C8F99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842" y="2986099"/>
            <a:ext cx="4374158" cy="3805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CAC03-0541-4373-ADF7-9F48BE98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67" y="4985011"/>
            <a:ext cx="5482784" cy="1806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33A0F-EADF-4423-90BC-E50B82E85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374" y="71737"/>
            <a:ext cx="4412626" cy="285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5EDB27-8778-49E6-B631-E30315079ED8}"/>
              </a:ext>
            </a:extLst>
          </p:cNvPr>
          <p:cNvSpPr txBox="1"/>
          <p:nvPr/>
        </p:nvSpPr>
        <p:spPr>
          <a:xfrm>
            <a:off x="301836" y="35510"/>
            <a:ext cx="713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the Galapagos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417BC-D4A8-4800-9036-19B7A07DACDE}"/>
              </a:ext>
            </a:extLst>
          </p:cNvPr>
          <p:cNvSpPr txBox="1"/>
          <p:nvPr/>
        </p:nvSpPr>
        <p:spPr>
          <a:xfrm>
            <a:off x="87504" y="606029"/>
            <a:ext cx="77303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- </a:t>
            </a:r>
            <a:r>
              <a:rPr lang="en-US" sz="2800" dirty="0"/>
              <a:t>Volcanic islands 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- Sitting on the Nazca plate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     - Moving east/southeast, 5 cm per year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- Hotspot is currently under Isabela/Fernandina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- All the Galapagos are young (less than 5 MYA)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- Oldest islands are to the east (San Cristobal, Espanola), youngest to the west (Isabela, Fernandina)  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4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olf Volcano Eruption a Potential Risk for Giant Tortoises and Pink  IguanasGalapagos Conservancy, Inc.">
            <a:extLst>
              <a:ext uri="{FF2B5EF4-FFF2-40B4-BE49-F238E27FC236}">
                <a16:creationId xmlns:a16="http://schemas.microsoft.com/office/drawing/2014/main" id="{067182B9-5F49-474A-9B21-D176252B84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382828-000B-44EB-BC20-A40A64CFE341}"/>
              </a:ext>
            </a:extLst>
          </p:cNvPr>
          <p:cNvSpPr txBox="1"/>
          <p:nvPr/>
        </p:nvSpPr>
        <p:spPr>
          <a:xfrm>
            <a:off x="744369" y="596452"/>
            <a:ext cx="1089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Wolf Volcano (</a:t>
            </a:r>
            <a:r>
              <a:rPr lang="en-US" sz="4000" dirty="0" err="1">
                <a:solidFill>
                  <a:schemeClr val="bg1"/>
                </a:solidFill>
              </a:rPr>
              <a:t>Volcan</a:t>
            </a:r>
            <a:r>
              <a:rPr lang="en-US" sz="4000" dirty="0">
                <a:solidFill>
                  <a:schemeClr val="bg1"/>
                </a:solidFill>
              </a:rPr>
              <a:t> Wolf) erupting, May 26, 2015</a:t>
            </a:r>
          </a:p>
        </p:txBody>
      </p:sp>
    </p:spTree>
    <p:extLst>
      <p:ext uri="{BB962C8B-B14F-4D97-AF65-F5344CB8AC3E}">
        <p14:creationId xmlns:p14="http://schemas.microsoft.com/office/powerpoint/2010/main" val="349790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98425_1_00xp-lava-vid_wg_720p">
            <a:hlinkClick r:id="" action="ppaction://media"/>
            <a:extLst>
              <a:ext uri="{FF2B5EF4-FFF2-40B4-BE49-F238E27FC236}">
                <a16:creationId xmlns:a16="http://schemas.microsoft.com/office/drawing/2014/main" id="{C215D94F-ED11-4D10-9E75-D316286E7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59" y="1000125"/>
            <a:ext cx="10174941" cy="5723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DD8F2-5B9B-4E24-A6F7-E142A1E3D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04" y="129438"/>
            <a:ext cx="113252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BED43-5E95-41A2-A5F2-7E5F526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17388"/>
            <a:ext cx="4811396" cy="6675296"/>
          </a:xfrm>
        </p:spPr>
        <p:txBody>
          <a:bodyPr anchor="t">
            <a:normAutofit fontScale="90000"/>
          </a:bodyPr>
          <a:lstStyle/>
          <a:p>
            <a:r>
              <a:rPr lang="en-US" sz="2700" i="1" dirty="0"/>
              <a:t>"Considering that these islands are placed directly under the equator, the climate is far from being excessively hot; this seems chiefly cause by the singularly low temperature of the surrounding water, brought here by the great southern Polar current. </a:t>
            </a:r>
            <a:br>
              <a:rPr lang="en-US" sz="4000" b="1" dirty="0"/>
            </a:br>
            <a:r>
              <a:rPr lang="en-US" sz="2000" dirty="0"/>
              <a:t>-Charles Darwin, </a:t>
            </a:r>
            <a:r>
              <a:rPr lang="en-US" sz="2000" i="1" dirty="0"/>
              <a:t>The Voyage of the Beagle </a:t>
            </a:r>
            <a:r>
              <a:rPr lang="en-US" sz="2000" dirty="0"/>
              <a:t>, 1845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Climate influenced by    </a:t>
            </a:r>
            <a:br>
              <a:rPr lang="en-US" sz="4000" b="1" dirty="0"/>
            </a:br>
            <a:r>
              <a:rPr lang="en-US" sz="4000" b="1" dirty="0"/>
              <a:t>     3 main currents:</a:t>
            </a:r>
            <a:br>
              <a:rPr lang="en-US" sz="4000" b="1" dirty="0"/>
            </a:br>
            <a:r>
              <a:rPr lang="en-US" sz="1000" b="1" dirty="0">
                <a:solidFill>
                  <a:schemeClr val="bg1"/>
                </a:solidFill>
              </a:rPr>
              <a:t>s</a:t>
            </a:r>
            <a:br>
              <a:rPr lang="en-US" sz="4000" b="1" dirty="0"/>
            </a:br>
            <a:r>
              <a:rPr lang="en-US" sz="4000" b="1" dirty="0"/>
              <a:t> 1. Humboldt</a:t>
            </a:r>
            <a:br>
              <a:rPr lang="en-US" sz="4000" b="1" dirty="0"/>
            </a:br>
            <a:r>
              <a:rPr lang="en-US" sz="4000" b="1" dirty="0"/>
              <a:t> 2. Panama </a:t>
            </a:r>
            <a:br>
              <a:rPr lang="en-US" sz="4000" b="1" dirty="0"/>
            </a:br>
            <a:r>
              <a:rPr lang="en-US" sz="4000" b="1" dirty="0"/>
              <a:t> 3. Cromwell </a:t>
            </a:r>
          </a:p>
        </p:txBody>
      </p:sp>
      <p:pic>
        <p:nvPicPr>
          <p:cNvPr id="3074" name="Picture 2" descr="https://www.geol.umd.edu/~jmerck/galsite/research/projects/fitz/currents.gif">
            <a:extLst>
              <a:ext uri="{FF2B5EF4-FFF2-40B4-BE49-F238E27FC236}">
                <a16:creationId xmlns:a16="http://schemas.microsoft.com/office/drawing/2014/main" id="{6F8BBC50-91E7-4DB0-B907-613C0964F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" b="2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13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241</Words>
  <Application>Microsoft Office PowerPoint</Application>
  <PresentationFormat>Widescreen</PresentationFormat>
  <Paragraphs>35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The Galapagos:   Overview and Brief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"Considering that these islands are placed directly under the equator, the climate is far from being excessively hot; this seems chiefly cause by the singularly low temperature of the surrounding water, brought here by the great southern Polar current.  -Charles Darwin, The Voyage of the Beagle , 1845  Climate influenced by          3 main currents: s  1. Humboldt  2. Panama   3. Cromwell </vt:lpstr>
      <vt:lpstr>PowerPoint Presentation</vt:lpstr>
      <vt:lpstr>Brief Galapagos History </vt:lpstr>
      <vt:lpstr>Brief Galapagos History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Brammell, Ben</dc:creator>
  <cp:lastModifiedBy>B. Brammell</cp:lastModifiedBy>
  <cp:revision>13</cp:revision>
  <dcterms:created xsi:type="dcterms:W3CDTF">2022-02-20T14:03:15Z</dcterms:created>
  <dcterms:modified xsi:type="dcterms:W3CDTF">2024-02-18T17:22:24Z</dcterms:modified>
</cp:coreProperties>
</file>